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67" r:id="rId5"/>
    <p:sldId id="271" r:id="rId6"/>
    <p:sldId id="259" r:id="rId7"/>
    <p:sldId id="270" r:id="rId8"/>
    <p:sldId id="264" r:id="rId9"/>
    <p:sldId id="268" r:id="rId10"/>
    <p:sldId id="269" r:id="rId11"/>
    <p:sldId id="272" r:id="rId1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F0512-46CB-8D09-F973-A14985A0E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3DB927-21A8-3C23-E575-60FD0184B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92C49-F4C6-C57E-F8E3-8AC12575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B2E03-4059-4557-ADBB-9D2734E1B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2578A-7549-3D73-69E0-BD306CA2E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654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0354A-F48A-4AA2-6FD6-99FFBA62A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F195B-26CB-9E2D-FFDE-1DA3EF9866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B10ED-961A-13FE-EF47-F0BB354E2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31A31-F2AD-ECB7-668A-57C6F8E7F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2287E-B4E4-F57C-7F56-2AF72081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971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E93B4F-A9AE-1C07-41CD-09DDB82008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C3CD4-65F8-1B66-2906-A01E53EFC8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FE3F3-87C0-959C-A289-B6402B484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F330A-BE97-2736-1969-36741FFB6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6449C-7C69-70F5-69E9-3DF40937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9983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3346C-649B-6613-B3C4-206555D01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6FA4B-B721-B661-567A-1734EDD66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2CFDF-38DA-F3E9-D332-E8017C3E5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82F62-6E29-E8BC-EBC7-2DFFC4CA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D5538-8C04-DC24-934C-8BE6A802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843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7D960-C65D-AC0F-0E52-FC48ADC3E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AECD4-F028-4A9C-7F84-C07A80D20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04131-2681-7CE5-1D0B-B00B3E7AF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78A0C-BE76-3594-A063-D0FBDA7F6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82DD1-7D3B-5F7A-F34F-FD1BBEC6C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417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32CD2-A1DA-D3EF-83C5-D8B61C84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675C5-982D-9369-5D02-490BD04E4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EA640-D1B0-8833-B82D-6A8BA2D49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BC070-34BA-AD6D-8869-E6C9C75B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32591-44AC-2A70-2298-FDCA73DE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F6A89-D2C5-8A51-90EE-D3A4B198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4242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C7477-0E11-5E62-E02A-B323AB06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0F7F9-0BB6-160A-E0B0-FEA269D81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7C4457-83C1-70BE-0783-BAB7E386A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A92B0F-C471-5050-E5D1-B5EA042C9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B06C4-704C-F1D3-72C8-61B8176C7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A6053-B215-D9BA-E2D4-AB3A961E0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D9CFA1-48B8-4182-E742-D651F689E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60580C-BE76-CFC0-A54E-FD925DB69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3371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02F7E-D6C5-B0F4-BC1B-B47F64F6D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FE7609-72A1-D0E8-AF1A-FBDFCBB7E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8C71EF-655E-4570-353D-4EAE2D23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07168-A496-B692-2090-32B8CF58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990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DFE958-47A7-2FEA-8935-F2522488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0CA264-2C6C-8AE7-65A5-095025D16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79589-4096-2292-3D38-8CF8644E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9810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8A449-EC38-898F-7B07-BCEAA16DC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64091-E45D-05A1-732A-C788E2B0A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317CE-7BFA-543F-B8A1-A76BAA8CD6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E5146A-5EE8-2EC2-C088-F9B51002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0F66D-FCEB-8B05-FF11-E1B854C3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7AEDC-F2A5-45E7-F2CC-F23AF6EC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5767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1B1DC-DD68-30AE-3951-7530C56E1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2A87E4-6A1D-BC63-CCBB-08484ADE06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B60C06-9FEA-7065-896B-9765D7F3F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783F7-C3AD-128B-E626-ACA8CD142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09ED9-C716-5BE3-8FCA-956D8CFF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2BAF0-E441-BC27-3590-140ED815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9090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D0764E-93C1-FC58-1418-21D8617A5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CA013-F183-4EBA-4B08-471EA930A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C1A0D-3B82-5821-4261-6E948BFD3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002D-AB15-4D3E-AA01-2275EA485BA9}" type="datetimeFigureOut">
              <a:rPr lang="en-NZ" smtClean="0"/>
              <a:t>23/02/2024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7643E-0424-DBEC-4DCC-7810365F8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7BD35-C92D-D347-293E-4D78740A0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FCE00-3CF9-4F4D-A26F-AAF7BA26DF7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252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ngatirakaipaaka.iwi.nz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ngatirakaipaaka.iwi.n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atirakaipaaka.iwi.n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" name="Picture 3" descr="Banner">
            <a:hlinkClick r:id="rId2" tgtFrame="_blank"/>
            <a:extLst>
              <a:ext uri="{FF2B5EF4-FFF2-40B4-BE49-F238E27FC236}">
                <a16:creationId xmlns:a16="http://schemas.microsoft.com/office/drawing/2014/main" id="{1B4D020C-D76F-5B23-3740-36FB5D8862D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977" y="82592"/>
            <a:ext cx="2342271" cy="925415"/>
          </a:xfrm>
          <a:prstGeom prst="rect">
            <a:avLst/>
          </a:prstGeom>
        </p:spPr>
      </p:pic>
      <p:pic>
        <p:nvPicPr>
          <p:cNvPr id="5" name="Picture 4" descr="Cyclone Gabrielle left Nūhaka School grounds completely flooded and, a year on, students suffer rain anxiety when the weather turns.">
            <a:extLst>
              <a:ext uri="{FF2B5EF4-FFF2-40B4-BE49-F238E27FC236}">
                <a16:creationId xmlns:a16="http://schemas.microsoft.com/office/drawing/2014/main" id="{642E3EFC-E599-8BC8-69B1-E141F17629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1252026"/>
            <a:ext cx="7533249" cy="51726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BF8FA3-FD7F-38CD-702A-4EB0A9BC7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2"/>
            <a:ext cx="4023360" cy="4544341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NZ" sz="4400" b="1" dirty="0">
                <a:solidFill>
                  <a:schemeClr val="bg1"/>
                </a:solidFill>
              </a:rPr>
              <a:t>NUHAKA  COMMUNITY </a:t>
            </a:r>
            <a:br>
              <a:rPr lang="en-NZ" sz="4400" b="1" dirty="0">
                <a:solidFill>
                  <a:schemeClr val="bg1"/>
                </a:solidFill>
              </a:rPr>
            </a:br>
            <a:r>
              <a:rPr lang="en-NZ" sz="4400" b="1" dirty="0">
                <a:solidFill>
                  <a:schemeClr val="bg1"/>
                </a:solidFill>
              </a:rPr>
              <a:t>EMERGENCY</a:t>
            </a:r>
            <a:br>
              <a:rPr lang="en-NZ" sz="4400" b="1" dirty="0">
                <a:solidFill>
                  <a:schemeClr val="bg1"/>
                </a:solidFill>
              </a:rPr>
            </a:br>
            <a:r>
              <a:rPr lang="en-NZ" sz="4400" b="1" dirty="0">
                <a:solidFill>
                  <a:schemeClr val="bg1"/>
                </a:solidFill>
              </a:rPr>
              <a:t>RESILIENCE PLAN AND 5-10 YEAR STRATEGY </a:t>
            </a:r>
            <a:br>
              <a:rPr lang="en-NZ" sz="4400" b="1" dirty="0">
                <a:solidFill>
                  <a:schemeClr val="bg1"/>
                </a:solidFill>
              </a:rPr>
            </a:br>
            <a:br>
              <a:rPr lang="en-NZ" sz="4400" b="1" dirty="0">
                <a:solidFill>
                  <a:schemeClr val="bg1"/>
                </a:solidFill>
              </a:rPr>
            </a:br>
            <a:r>
              <a:rPr lang="en-NZ" sz="4400" b="1" dirty="0">
                <a:solidFill>
                  <a:schemeClr val="bg1"/>
                </a:solidFill>
              </a:rPr>
              <a:t>DRAFT 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F670A0-6C17-366D-440A-03FB8EE2E0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1" y="113230"/>
            <a:ext cx="2342271" cy="92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50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D309-8B67-2876-6521-AC2BA11DA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8900" y="221876"/>
            <a:ext cx="6178924" cy="571500"/>
          </a:xfrm>
        </p:spPr>
        <p:txBody>
          <a:bodyPr>
            <a:normAutofit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WANT</a:t>
            </a:r>
            <a:endParaRPr lang="en-NZ" sz="3200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71B0AFBE-150F-CFC7-4EC4-E3B9E2DE2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F3EEC9F8-2732-A310-67EC-580A9303178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1131DD-A6FB-13A3-6556-7AC382061F82}"/>
              </a:ext>
            </a:extLst>
          </p:cNvPr>
          <p:cNvSpPr/>
          <p:nvPr/>
        </p:nvSpPr>
        <p:spPr>
          <a:xfrm>
            <a:off x="4939345" y="938339"/>
            <a:ext cx="2247066" cy="530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INFRSTRUCTURE</a:t>
            </a:r>
          </a:p>
          <a:p>
            <a:pPr algn="ctr"/>
            <a:r>
              <a:rPr lang="en-NZ" b="1" dirty="0">
                <a:solidFill>
                  <a:srgbClr val="FFFF00"/>
                </a:solidFill>
              </a:rPr>
              <a:t>5 -10 YEAR STRATEGY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C83D8E-7D71-A132-E2F6-969E200B3C48}"/>
              </a:ext>
            </a:extLst>
          </p:cNvPr>
          <p:cNvSpPr/>
          <p:nvPr/>
        </p:nvSpPr>
        <p:spPr>
          <a:xfrm>
            <a:off x="1429862" y="1594874"/>
            <a:ext cx="1434353" cy="4065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ROADS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057039E-443E-1703-C40C-51C0EA56E5AD}"/>
              </a:ext>
            </a:extLst>
          </p:cNvPr>
          <p:cNvSpPr/>
          <p:nvPr/>
        </p:nvSpPr>
        <p:spPr>
          <a:xfrm>
            <a:off x="5188480" y="1593804"/>
            <a:ext cx="1434353" cy="4065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FOOTPATHS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2792AFD-9C39-C155-DE29-5EE62B22B448}"/>
              </a:ext>
            </a:extLst>
          </p:cNvPr>
          <p:cNvSpPr/>
          <p:nvPr/>
        </p:nvSpPr>
        <p:spPr>
          <a:xfrm>
            <a:off x="7566212" y="1593802"/>
            <a:ext cx="1434353" cy="4065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BRIDGES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8D214DA-00F2-8706-D84B-5B03E63C6A29}"/>
              </a:ext>
            </a:extLst>
          </p:cNvPr>
          <p:cNvSpPr/>
          <p:nvPr/>
        </p:nvSpPr>
        <p:spPr>
          <a:xfrm>
            <a:off x="9890477" y="1593803"/>
            <a:ext cx="1434353" cy="40658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DRAINS AND CULVERTS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331E8BE-D6EE-95FA-D4C2-7DF30AA1EBEB}"/>
              </a:ext>
            </a:extLst>
          </p:cNvPr>
          <p:cNvSpPr/>
          <p:nvPr/>
        </p:nvSpPr>
        <p:spPr>
          <a:xfrm>
            <a:off x="201706" y="2088017"/>
            <a:ext cx="2104464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Upgrade and seal Mangaone &amp;  </a:t>
            </a:r>
            <a:r>
              <a:rPr lang="en-NZ" sz="1200" i="1" dirty="0" err="1"/>
              <a:t>Kokohu</a:t>
            </a:r>
            <a:r>
              <a:rPr lang="en-NZ" sz="1200" i="1" dirty="0"/>
              <a:t> Roads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12A9319-984C-8F2E-C148-D4350EFB7B3A}"/>
              </a:ext>
            </a:extLst>
          </p:cNvPr>
          <p:cNvSpPr/>
          <p:nvPr/>
        </p:nvSpPr>
        <p:spPr>
          <a:xfrm>
            <a:off x="4751192" y="2215611"/>
            <a:ext cx="2317064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Install footpaths along Nuhaka Opoutama Rd from Tai Street to the bridge (both sides)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736524-9E8F-1D7C-7B31-70D37659C147}"/>
              </a:ext>
            </a:extLst>
          </p:cNvPr>
          <p:cNvSpPr/>
          <p:nvPr/>
        </p:nvSpPr>
        <p:spPr>
          <a:xfrm>
            <a:off x="174803" y="2919419"/>
            <a:ext cx="2131367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Upgrade Blacks Beach Road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E4DE20B-E2E0-55EE-5608-AEE39557FEE0}"/>
              </a:ext>
            </a:extLst>
          </p:cNvPr>
          <p:cNvSpPr/>
          <p:nvPr/>
        </p:nvSpPr>
        <p:spPr>
          <a:xfrm>
            <a:off x="174803" y="3731407"/>
            <a:ext cx="2131367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Upgrade Tununui Road as alternative route to &amp; from Mahia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DC72257-F623-F015-8256-D395D0E312C1}"/>
              </a:ext>
            </a:extLst>
          </p:cNvPr>
          <p:cNvSpPr/>
          <p:nvPr/>
        </p:nvSpPr>
        <p:spPr>
          <a:xfrm>
            <a:off x="174804" y="4543395"/>
            <a:ext cx="2131366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Repair and reopen Nuhaka River Road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06F280C-BFF1-7512-F862-1D9D17219E3B}"/>
              </a:ext>
            </a:extLst>
          </p:cNvPr>
          <p:cNvSpPr/>
          <p:nvPr/>
        </p:nvSpPr>
        <p:spPr>
          <a:xfrm>
            <a:off x="9621722" y="3018885"/>
            <a:ext cx="1898589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Increase the size of  the culverts under the Nuhaka Roundabout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E76592F-E1E7-A11F-E442-2813A50BAE5F}"/>
              </a:ext>
            </a:extLst>
          </p:cNvPr>
          <p:cNvSpPr/>
          <p:nvPr/>
        </p:nvSpPr>
        <p:spPr>
          <a:xfrm>
            <a:off x="9621722" y="2201998"/>
            <a:ext cx="1898589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Install Safety barriers for street drains deeper than 600m 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1146953-523F-E1FC-C011-F43C301D2F55}"/>
              </a:ext>
            </a:extLst>
          </p:cNvPr>
          <p:cNvSpPr/>
          <p:nvPr/>
        </p:nvSpPr>
        <p:spPr>
          <a:xfrm>
            <a:off x="2382527" y="2116146"/>
            <a:ext cx="2104464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Introduce 70km  speed limit  at Marae frontages along SH2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FD852C0-538D-FDCD-C277-CDFDB3DD0C40}"/>
              </a:ext>
            </a:extLst>
          </p:cNvPr>
          <p:cNvSpPr/>
          <p:nvPr/>
        </p:nvSpPr>
        <p:spPr>
          <a:xfrm>
            <a:off x="2382527" y="2954594"/>
            <a:ext cx="2104464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Install Engine Brakes signage on Nuhaka Opoutama Road Boundary 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566752A-5BC7-8568-27C1-D5802D84306A}"/>
              </a:ext>
            </a:extLst>
          </p:cNvPr>
          <p:cNvSpPr/>
          <p:nvPr/>
        </p:nvSpPr>
        <p:spPr>
          <a:xfrm>
            <a:off x="4747124" y="3035842"/>
            <a:ext cx="2317064" cy="8032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Install footpaths along Ngati Rangi Street from General Store to the Nuhaka Domain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B512818-9586-DE06-0EC3-FF9519319222}"/>
              </a:ext>
            </a:extLst>
          </p:cNvPr>
          <p:cNvSpPr/>
          <p:nvPr/>
        </p:nvSpPr>
        <p:spPr>
          <a:xfrm>
            <a:off x="201706" y="5355383"/>
            <a:ext cx="2104464" cy="93427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Reduce speed limit in front of Kohanga Reo on Nuhaka Opoutama Rd</a:t>
            </a:r>
            <a:r>
              <a:rPr lang="en-NZ" sz="1200" dirty="0"/>
              <a:t>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6BE7BE-80B3-08A0-A84E-438C17D54B44}"/>
              </a:ext>
            </a:extLst>
          </p:cNvPr>
          <p:cNvSpPr/>
          <p:nvPr/>
        </p:nvSpPr>
        <p:spPr>
          <a:xfrm>
            <a:off x="7332457" y="2201997"/>
            <a:ext cx="1979631" cy="8032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Upgrade Nuhaka Bridge approaches (they have dropped below bridge)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3F870EC-7F17-5951-BCB0-57467594CBAF}"/>
              </a:ext>
            </a:extLst>
          </p:cNvPr>
          <p:cNvSpPr/>
          <p:nvPr/>
        </p:nvSpPr>
        <p:spPr>
          <a:xfrm>
            <a:off x="7351105" y="2991457"/>
            <a:ext cx="1979631" cy="80327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Stop the erosion of the bank around the Rakaipaaka Bridge Pylons</a:t>
            </a:r>
          </a:p>
        </p:txBody>
      </p:sp>
    </p:spTree>
    <p:extLst>
      <p:ext uri="{BB962C8B-B14F-4D97-AF65-F5344CB8AC3E}">
        <p14:creationId xmlns:p14="http://schemas.microsoft.com/office/powerpoint/2010/main" val="798612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8870A-1296-B580-3B6B-3EBBDBC04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963"/>
          </a:xfrm>
        </p:spPr>
        <p:txBody>
          <a:bodyPr/>
          <a:lstStyle/>
          <a:p>
            <a:r>
              <a:rPr lang="en-NZ" b="1" dirty="0">
                <a:solidFill>
                  <a:srgbClr val="FFFF00"/>
                </a:solidFill>
              </a:rPr>
              <a:t>              THANKYOU TO PARTNERS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D2EA6-7E0D-205D-A4F7-BB57C227C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71" y="1825624"/>
            <a:ext cx="11147611" cy="48373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RED CROSS					MINISTRY for ENVIRONMENT</a:t>
            </a:r>
          </a:p>
          <a:p>
            <a:pPr marL="0" indent="0">
              <a:buNone/>
            </a:pPr>
            <a:endParaRPr lang="en-NZ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HB REGIONAL COUNCIL 			MINISTRY of EDUCATION</a:t>
            </a: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	</a:t>
            </a: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WAIROA DISTRICT COUNCIL		MINISTRY CONSERVATION (DOC)		</a:t>
            </a:r>
          </a:p>
          <a:p>
            <a:pPr marL="0" indent="0">
              <a:buNone/>
            </a:pPr>
            <a:endParaRPr lang="en-NZ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MINISTRY SOCIAL DEVELOPMENT</a:t>
            </a:r>
          </a:p>
          <a:p>
            <a:pPr marL="0" indent="0">
              <a:buNone/>
            </a:pPr>
            <a:endParaRPr lang="en-NZ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KiwiRail</a:t>
            </a:r>
          </a:p>
          <a:p>
            <a:pPr marL="0" indent="0">
              <a:buNone/>
            </a:pPr>
            <a:endParaRPr lang="en-NZ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TE PUNI KOKIRI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3549E5DB-6BC7-8356-4208-AF5A357546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C7EC6D0C-274F-8C2B-976A-1F74F2EACA1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685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ADF8-672B-5728-E8B4-1B5E90C50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953" y="365126"/>
            <a:ext cx="2891118" cy="569446"/>
          </a:xfrm>
        </p:spPr>
        <p:txBody>
          <a:bodyPr>
            <a:normAutofit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75FDE-248B-374D-1324-7AB7033FE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406"/>
            <a:ext cx="10515600" cy="5560359"/>
          </a:xfrm>
        </p:spPr>
        <p:txBody>
          <a:bodyPr>
            <a:normAutofit fontScale="92500" lnSpcReduction="10000"/>
          </a:bodyPr>
          <a:lstStyle/>
          <a:p>
            <a:r>
              <a:rPr lang="en-NZ" b="1" dirty="0">
                <a:solidFill>
                  <a:srgbClr val="FFFF00"/>
                </a:solidFill>
              </a:rPr>
              <a:t>SETTING THE SCENE</a:t>
            </a:r>
          </a:p>
          <a:p>
            <a:endParaRPr lang="en-NZ" b="1" dirty="0">
              <a:solidFill>
                <a:srgbClr val="FFFF00"/>
              </a:solidFill>
            </a:endParaRPr>
          </a:p>
          <a:p>
            <a:r>
              <a:rPr lang="en-NZ" b="1" dirty="0">
                <a:solidFill>
                  <a:srgbClr val="FFFF00"/>
                </a:solidFill>
              </a:rPr>
              <a:t>WHAT OUR COMMUNITY SAID</a:t>
            </a: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				</a:t>
            </a:r>
            <a:r>
              <a:rPr lang="en-NZ" b="1" i="1" dirty="0">
                <a:solidFill>
                  <a:srgbClr val="FFFF00"/>
                </a:solidFill>
              </a:rPr>
              <a:t>- Immediate Resilience Priorities</a:t>
            </a:r>
          </a:p>
          <a:p>
            <a:r>
              <a:rPr lang="en-NZ" b="1" dirty="0">
                <a:solidFill>
                  <a:srgbClr val="FFFF00"/>
                </a:solidFill>
              </a:rPr>
              <a:t>COMMENTS</a:t>
            </a:r>
          </a:p>
          <a:p>
            <a:endParaRPr lang="en-NZ" b="1" dirty="0">
              <a:solidFill>
                <a:srgbClr val="FFFF00"/>
              </a:solidFill>
            </a:endParaRPr>
          </a:p>
          <a:p>
            <a:r>
              <a:rPr lang="en-NZ" b="1" dirty="0">
                <a:solidFill>
                  <a:srgbClr val="FFFF00"/>
                </a:solidFill>
              </a:rPr>
              <a:t>WHAT OUR COMMUNITY WANT. 5-10 YEAR STRATEGY</a:t>
            </a:r>
          </a:p>
          <a:p>
            <a:pPr marL="0" indent="0">
              <a:buNone/>
            </a:pPr>
            <a:r>
              <a:rPr lang="en-NZ" b="1" dirty="0">
                <a:solidFill>
                  <a:srgbClr val="FFFF00"/>
                </a:solidFill>
              </a:rPr>
              <a:t>				</a:t>
            </a:r>
            <a:r>
              <a:rPr lang="en-NZ" b="1" i="1" dirty="0">
                <a:solidFill>
                  <a:srgbClr val="FFFF00"/>
                </a:solidFill>
              </a:rPr>
              <a:t>- Social</a:t>
            </a:r>
          </a:p>
          <a:p>
            <a:pPr marL="0" indent="0">
              <a:buNone/>
            </a:pPr>
            <a:r>
              <a:rPr lang="en-NZ" b="1" i="1" dirty="0">
                <a:solidFill>
                  <a:srgbClr val="FFFF00"/>
                </a:solidFill>
              </a:rPr>
              <a:t>				- Cultural</a:t>
            </a:r>
          </a:p>
          <a:p>
            <a:pPr marL="0" indent="0">
              <a:buNone/>
            </a:pPr>
            <a:r>
              <a:rPr lang="en-NZ" b="1" i="1" dirty="0">
                <a:solidFill>
                  <a:srgbClr val="FFFF00"/>
                </a:solidFill>
              </a:rPr>
              <a:t>				- Economic</a:t>
            </a:r>
          </a:p>
          <a:p>
            <a:pPr marL="0" indent="0">
              <a:buNone/>
            </a:pPr>
            <a:r>
              <a:rPr lang="en-NZ" b="1" i="1" dirty="0">
                <a:solidFill>
                  <a:srgbClr val="FFFF00"/>
                </a:solidFill>
              </a:rPr>
              <a:t>				- Environment</a:t>
            </a:r>
          </a:p>
          <a:p>
            <a:pPr marL="0" indent="0">
              <a:buNone/>
            </a:pPr>
            <a:r>
              <a:rPr lang="en-NZ" b="1" i="1" dirty="0">
                <a:solidFill>
                  <a:srgbClr val="FFFF00"/>
                </a:solidFill>
              </a:rPr>
              <a:t>				- Infrastructure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96BCFE3A-687B-D9AC-5A9B-C9580AAA15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7"/>
            <a:ext cx="2342271" cy="925415"/>
          </a:xfrm>
          <a:prstGeom prst="rect">
            <a:avLst/>
          </a:prstGeom>
        </p:spPr>
      </p:pic>
      <p:pic>
        <p:nvPicPr>
          <p:cNvPr id="10" name="Picture 9" descr="Banner">
            <a:hlinkClick r:id="rId3" tgtFrame="_blank"/>
            <a:extLst>
              <a:ext uri="{FF2B5EF4-FFF2-40B4-BE49-F238E27FC236}">
                <a16:creationId xmlns:a16="http://schemas.microsoft.com/office/drawing/2014/main" id="{D75D0076-2A6F-2E31-7AFF-CFE8267B38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9729" y="9157"/>
            <a:ext cx="2342271" cy="92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8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BE2BC-6C07-3A13-E090-C162B7E81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SETTING THE SCENE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57E73-747A-DCFD-B141-9C2681430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631"/>
          </a:xfrm>
        </p:spPr>
        <p:txBody>
          <a:bodyPr/>
          <a:lstStyle/>
          <a:p>
            <a:r>
              <a:rPr lang="en-NZ" b="1" i="1" dirty="0">
                <a:solidFill>
                  <a:schemeClr val="bg1"/>
                </a:solidFill>
              </a:rPr>
              <a:t>The purpose of this presentation is to provide the community with an update of the information collected from individuals within the community to support the development of our: </a:t>
            </a:r>
          </a:p>
          <a:p>
            <a:pPr marL="0" indent="0">
              <a:buNone/>
            </a:pPr>
            <a:r>
              <a:rPr lang="en-NZ" b="1" i="1" dirty="0">
                <a:solidFill>
                  <a:schemeClr val="bg1"/>
                </a:solidFill>
              </a:rPr>
              <a:t>                    </a:t>
            </a:r>
          </a:p>
          <a:p>
            <a:pPr marL="0" indent="0">
              <a:buNone/>
            </a:pPr>
            <a:r>
              <a:rPr lang="en-NZ" b="1" i="1" dirty="0">
                <a:solidFill>
                  <a:schemeClr val="bg1"/>
                </a:solidFill>
              </a:rPr>
              <a:t>		</a:t>
            </a:r>
            <a:r>
              <a:rPr lang="en-NZ" b="1" i="1" dirty="0">
                <a:solidFill>
                  <a:srgbClr val="FFFF00"/>
                </a:solidFill>
              </a:rPr>
              <a:t>NUHAKA COMMUNITY  EMERGENCY RESILIENCE PLAN  </a:t>
            </a:r>
          </a:p>
          <a:p>
            <a:pPr marL="0" indent="0">
              <a:buNone/>
            </a:pPr>
            <a:r>
              <a:rPr lang="en-NZ" b="1" i="1" dirty="0">
                <a:solidFill>
                  <a:srgbClr val="FFFF00"/>
                </a:solidFill>
              </a:rPr>
              <a:t>				&amp; 5-10 YEAR STRATEGY.</a:t>
            </a:r>
          </a:p>
          <a:p>
            <a:endParaRPr lang="en-NZ" b="1" i="1" dirty="0">
              <a:solidFill>
                <a:schemeClr val="bg1"/>
              </a:solidFill>
            </a:endParaRPr>
          </a:p>
          <a:p>
            <a:r>
              <a:rPr lang="en-NZ" b="1" i="1" dirty="0">
                <a:solidFill>
                  <a:schemeClr val="bg1"/>
                </a:solidFill>
              </a:rPr>
              <a:t>The presentation seeks endorsement from the community to support the </a:t>
            </a:r>
            <a:r>
              <a:rPr lang="en-NZ" b="1" i="1" dirty="0">
                <a:solidFill>
                  <a:srgbClr val="FFFF00"/>
                </a:solidFill>
              </a:rPr>
              <a:t>immediate</a:t>
            </a:r>
            <a:r>
              <a:rPr lang="en-NZ" b="1" i="1" dirty="0">
                <a:solidFill>
                  <a:schemeClr val="bg1"/>
                </a:solidFill>
              </a:rPr>
              <a:t> </a:t>
            </a:r>
            <a:r>
              <a:rPr lang="en-NZ" b="1" i="1" dirty="0">
                <a:solidFill>
                  <a:srgbClr val="FFFF00"/>
                </a:solidFill>
              </a:rPr>
              <a:t>resilience</a:t>
            </a:r>
            <a:r>
              <a:rPr lang="en-NZ" b="1" i="1" dirty="0">
                <a:solidFill>
                  <a:schemeClr val="bg1"/>
                </a:solidFill>
              </a:rPr>
              <a:t> </a:t>
            </a:r>
            <a:r>
              <a:rPr lang="en-NZ" b="1" i="1" dirty="0">
                <a:solidFill>
                  <a:srgbClr val="FFFF00"/>
                </a:solidFill>
              </a:rPr>
              <a:t>priorities</a:t>
            </a:r>
            <a:r>
              <a:rPr lang="en-NZ" b="1" i="1" dirty="0">
                <a:solidFill>
                  <a:schemeClr val="bg1"/>
                </a:solidFill>
              </a:rPr>
              <a:t> followed by your comments for the 5-10-year strategic plan. </a:t>
            </a:r>
          </a:p>
        </p:txBody>
      </p:sp>
    </p:spTree>
    <p:extLst>
      <p:ext uri="{BB962C8B-B14F-4D97-AF65-F5344CB8AC3E}">
        <p14:creationId xmlns:p14="http://schemas.microsoft.com/office/powerpoint/2010/main" val="116611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8398-C92A-E946-10B2-234C1E81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8251"/>
          </a:xfrm>
        </p:spPr>
        <p:txBody>
          <a:bodyPr>
            <a:noAutofit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SAID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7687004-2A8C-A9D1-2CB6-941A3C5BD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818" y="793376"/>
            <a:ext cx="11701182" cy="6064624"/>
          </a:xfrm>
        </p:spPr>
        <p:txBody>
          <a:bodyPr/>
          <a:lstStyle/>
          <a:p>
            <a:endParaRPr lang="en-NZ" dirty="0"/>
          </a:p>
          <a:p>
            <a:pPr marL="0" indent="0">
              <a:buNone/>
            </a:pPr>
            <a:endParaRPr lang="en-NZ" sz="14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2FEDF1-8D79-9B43-F97F-07CD62E9ED3F}"/>
              </a:ext>
            </a:extLst>
          </p:cNvPr>
          <p:cNvSpPr/>
          <p:nvPr/>
        </p:nvSpPr>
        <p:spPr>
          <a:xfrm>
            <a:off x="3670479" y="884416"/>
            <a:ext cx="4578439" cy="61312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IMMEDIATE RESILIENCE PRIORITIES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923C3DC-0526-13D3-E199-563DF8F15E90}"/>
              </a:ext>
            </a:extLst>
          </p:cNvPr>
          <p:cNvSpPr/>
          <p:nvPr/>
        </p:nvSpPr>
        <p:spPr>
          <a:xfrm>
            <a:off x="4267390" y="4001040"/>
            <a:ext cx="2245658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Prevent future external  floodwaters from entering the village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14D14B0-C912-AE4E-8661-B213CB691801}"/>
              </a:ext>
            </a:extLst>
          </p:cNvPr>
          <p:cNvSpPr/>
          <p:nvPr/>
        </p:nvSpPr>
        <p:spPr>
          <a:xfrm>
            <a:off x="78075" y="1258816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FF00"/>
                </a:solidFill>
              </a:rPr>
              <a:t>Establish a local Voluntary Disaster  Management Steering Group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3845FE3-55AD-D5CD-7C79-4A40A6279036}"/>
              </a:ext>
            </a:extLst>
          </p:cNvPr>
          <p:cNvSpPr/>
          <p:nvPr/>
        </p:nvSpPr>
        <p:spPr>
          <a:xfrm>
            <a:off x="2033484" y="3995657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Develop Community Readiness Packages for each household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871432-3E18-AB0B-B60F-41E01BE75522}"/>
              </a:ext>
            </a:extLst>
          </p:cNvPr>
          <p:cNvSpPr/>
          <p:nvPr/>
        </p:nvSpPr>
        <p:spPr>
          <a:xfrm>
            <a:off x="86749" y="2334527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FF00"/>
                </a:solidFill>
              </a:rPr>
              <a:t>Establish an official Nuhaka Emergency Command Centre on a neutral site </a:t>
            </a:r>
          </a:p>
        </p:txBody>
      </p:sp>
      <p:pic>
        <p:nvPicPr>
          <p:cNvPr id="16" name="Picture 15" descr="A close up of a logo&#10;&#10;Description automatically generated">
            <a:extLst>
              <a:ext uri="{FF2B5EF4-FFF2-40B4-BE49-F238E27FC236}">
                <a16:creationId xmlns:a16="http://schemas.microsoft.com/office/drawing/2014/main" id="{AD8E0A68-E6A2-2A70-C2CF-73A44EC42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1" y="113230"/>
            <a:ext cx="2342271" cy="925415"/>
          </a:xfrm>
          <a:prstGeom prst="rect">
            <a:avLst/>
          </a:prstGeom>
        </p:spPr>
      </p:pic>
      <p:pic>
        <p:nvPicPr>
          <p:cNvPr id="17" name="Picture 16" descr="Banner">
            <a:hlinkClick r:id="rId3" tgtFrame="_blank"/>
            <a:extLst>
              <a:ext uri="{FF2B5EF4-FFF2-40B4-BE49-F238E27FC236}">
                <a16:creationId xmlns:a16="http://schemas.microsoft.com/office/drawing/2014/main" id="{249AB775-E7BE-B079-23D6-E7B383005F5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977" y="82592"/>
            <a:ext cx="2342271" cy="925415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8EFB2166-F18D-0760-4188-9EE66DAA9DC6}"/>
              </a:ext>
            </a:extLst>
          </p:cNvPr>
          <p:cNvSpPr/>
          <p:nvPr/>
        </p:nvSpPr>
        <p:spPr>
          <a:xfrm>
            <a:off x="4263579" y="5136058"/>
            <a:ext cx="2245659" cy="105058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Prevent further erosion of the Nuhaka Riverbank and all its Tributaries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76C9D76-CEE2-38C6-4124-1DC6C089F895}"/>
              </a:ext>
            </a:extLst>
          </p:cNvPr>
          <p:cNvSpPr/>
          <p:nvPr/>
        </p:nvSpPr>
        <p:spPr>
          <a:xfrm>
            <a:off x="86749" y="3426683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Increase the numbers of Emergency Hubs – 1 in Morere and 1 in the Village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34D1529-9A96-9D7B-357C-EEB6986FF0BB}"/>
              </a:ext>
            </a:extLst>
          </p:cNvPr>
          <p:cNvSpPr/>
          <p:nvPr/>
        </p:nvSpPr>
        <p:spPr>
          <a:xfrm>
            <a:off x="2054551" y="5056562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Conduct  simulated  emergency evacuation procedures within Nuhaka district 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B81781B-6358-6422-BB24-295564C0204B}"/>
              </a:ext>
            </a:extLst>
          </p:cNvPr>
          <p:cNvSpPr/>
          <p:nvPr/>
        </p:nvSpPr>
        <p:spPr>
          <a:xfrm>
            <a:off x="2019274" y="2892738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Provide emergency disaster training to local volunteers 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7683BD9-737B-BA78-8A8A-A73788A5D804}"/>
              </a:ext>
            </a:extLst>
          </p:cNvPr>
          <p:cNvSpPr/>
          <p:nvPr/>
        </p:nvSpPr>
        <p:spPr>
          <a:xfrm>
            <a:off x="6561861" y="2910907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Upgrade the internal drains throughout the village and the wetlands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3F2ABEF-DDC1-1FE3-D4EA-7E326DDCE043}"/>
              </a:ext>
            </a:extLst>
          </p:cNvPr>
          <p:cNvSpPr/>
          <p:nvPr/>
        </p:nvSpPr>
        <p:spPr>
          <a:xfrm>
            <a:off x="78074" y="4542060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Design specific evacuation road maps for each evacuation hub</a:t>
            </a:r>
            <a:r>
              <a:rPr lang="en-NZ" sz="1200" b="1" i="1" dirty="0">
                <a:solidFill>
                  <a:srgbClr val="FFFF00"/>
                </a:solidFill>
              </a:rPr>
              <a:t>.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C60B063-13DE-D32F-FFF3-EC4983F27DE0}"/>
              </a:ext>
            </a:extLst>
          </p:cNvPr>
          <p:cNvSpPr/>
          <p:nvPr/>
        </p:nvSpPr>
        <p:spPr>
          <a:xfrm>
            <a:off x="4318450" y="1841837"/>
            <a:ext cx="2276738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/>
              <a:t>Establish an Access to Emergency Accommodation protocols with Marae caretakers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12D3D0-0530-2F96-E9E6-13D47A4E61C3}"/>
              </a:ext>
            </a:extLst>
          </p:cNvPr>
          <p:cNvSpPr/>
          <p:nvPr/>
        </p:nvSpPr>
        <p:spPr>
          <a:xfrm>
            <a:off x="131540" y="5648836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chemeClr val="bg1"/>
                </a:solidFill>
              </a:rPr>
              <a:t>Install an emergency  generator to provide power to the Nuhaka community during disasters 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5DC8446-D4C6-05F7-7326-14AFA6A6EA7C}"/>
              </a:ext>
            </a:extLst>
          </p:cNvPr>
          <p:cNvSpPr/>
          <p:nvPr/>
        </p:nvSpPr>
        <p:spPr>
          <a:xfrm>
            <a:off x="6501294" y="4020582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Remove all slash from waterways, mulched and transported away.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028D107-92B4-3FD4-E31C-4FC5491DCFF2}"/>
              </a:ext>
            </a:extLst>
          </p:cNvPr>
          <p:cNvSpPr/>
          <p:nvPr/>
        </p:nvSpPr>
        <p:spPr>
          <a:xfrm>
            <a:off x="9799544" y="1179949"/>
            <a:ext cx="1801906" cy="47942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SUPPORT PARTNERS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861E1A9-C71E-4B26-3CE2-1950A84CBE8D}"/>
              </a:ext>
            </a:extLst>
          </p:cNvPr>
          <p:cNvSpPr/>
          <p:nvPr/>
        </p:nvSpPr>
        <p:spPr>
          <a:xfrm>
            <a:off x="9876865" y="1876817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HB REGIONAL COUNCIL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10FA8B-7805-E099-5564-BE73D1A2886A}"/>
              </a:ext>
            </a:extLst>
          </p:cNvPr>
          <p:cNvSpPr/>
          <p:nvPr/>
        </p:nvSpPr>
        <p:spPr>
          <a:xfrm>
            <a:off x="9876865" y="2660935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WAIROA DISTRICT COUNCIL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4B7C594-D107-7C7C-1EE5-31760180D2E3}"/>
              </a:ext>
            </a:extLst>
          </p:cNvPr>
          <p:cNvSpPr/>
          <p:nvPr/>
        </p:nvSpPr>
        <p:spPr>
          <a:xfrm>
            <a:off x="9876865" y="3454311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CIVIL DEFENCE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1705BEC-6DC4-D277-3253-70D979F5F7CC}"/>
              </a:ext>
            </a:extLst>
          </p:cNvPr>
          <p:cNvSpPr/>
          <p:nvPr/>
        </p:nvSpPr>
        <p:spPr>
          <a:xfrm>
            <a:off x="9881352" y="4950852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TATAU TATAU o</a:t>
            </a:r>
          </a:p>
          <a:p>
            <a:pPr algn="ctr"/>
            <a:r>
              <a:rPr lang="en-NZ" sz="1200" dirty="0"/>
              <a:t>TE WAIROA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60DF3DC-9AD5-D19E-9A98-96D58E223167}"/>
              </a:ext>
            </a:extLst>
          </p:cNvPr>
          <p:cNvSpPr/>
          <p:nvPr/>
        </p:nvSpPr>
        <p:spPr>
          <a:xfrm>
            <a:off x="9876865" y="4202958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COMMUNITY PARTNERSHIP GROUP</a:t>
            </a:r>
          </a:p>
          <a:p>
            <a:pPr algn="ctr"/>
            <a:r>
              <a:rPr lang="en-NZ" sz="1200" dirty="0"/>
              <a:t>(CPG)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ABCD1A2-B85F-4075-9539-9A5006BA0600}"/>
              </a:ext>
            </a:extLst>
          </p:cNvPr>
          <p:cNvSpPr/>
          <p:nvPr/>
        </p:nvSpPr>
        <p:spPr>
          <a:xfrm>
            <a:off x="9876865" y="5744228"/>
            <a:ext cx="1647264" cy="640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dirty="0"/>
              <a:t>TE IWI O NGATI RAKAIPAAKA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33B2D82-1251-FC93-DB49-D3B5EE16D418}"/>
              </a:ext>
            </a:extLst>
          </p:cNvPr>
          <p:cNvSpPr/>
          <p:nvPr/>
        </p:nvSpPr>
        <p:spPr>
          <a:xfrm>
            <a:off x="6597138" y="1838231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Halt the erosion of the riverbank around the pylons at the Rakaipaaka Bridge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4C5F72F-838E-6D95-0F6B-45E972CD466C}"/>
              </a:ext>
            </a:extLst>
          </p:cNvPr>
          <p:cNvSpPr/>
          <p:nvPr/>
        </p:nvSpPr>
        <p:spPr>
          <a:xfrm>
            <a:off x="6509238" y="5143005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>
                <a:solidFill>
                  <a:srgbClr val="FFC000"/>
                </a:solidFill>
              </a:rPr>
              <a:t>Repair the erosion of the riverbank behind the Residence at 5 Te Kauwaha Street </a:t>
            </a:r>
            <a:r>
              <a:rPr lang="en-NZ" sz="1200" b="1" i="1" dirty="0">
                <a:solidFill>
                  <a:schemeClr val="bg1"/>
                </a:solidFill>
                <a:highlight>
                  <a:srgbClr val="FF0000"/>
                </a:highlight>
              </a:rPr>
              <a:t>(URGENT)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126CA47-1FCA-6070-9AED-16C0D7BEC46F}"/>
              </a:ext>
            </a:extLst>
          </p:cNvPr>
          <p:cNvSpPr/>
          <p:nvPr/>
        </p:nvSpPr>
        <p:spPr>
          <a:xfrm>
            <a:off x="2054551" y="1792894"/>
            <a:ext cx="2245659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/>
              <a:t>Install a Star Link Service</a:t>
            </a:r>
          </a:p>
          <a:p>
            <a:pPr algn="ctr"/>
            <a:endParaRPr lang="en-NZ" sz="1200" b="1" i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593237E-8E1F-EAFA-C7A2-9E29C08077D5}"/>
              </a:ext>
            </a:extLst>
          </p:cNvPr>
          <p:cNvSpPr/>
          <p:nvPr/>
        </p:nvSpPr>
        <p:spPr>
          <a:xfrm>
            <a:off x="4256476" y="2910027"/>
            <a:ext cx="2276738" cy="1095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 i="1" dirty="0"/>
              <a:t>Establish an Access to Emergency Hub protocols with Hub caretakers</a:t>
            </a:r>
          </a:p>
        </p:txBody>
      </p:sp>
    </p:spTree>
    <p:extLst>
      <p:ext uri="{BB962C8B-B14F-4D97-AF65-F5344CB8AC3E}">
        <p14:creationId xmlns:p14="http://schemas.microsoft.com/office/powerpoint/2010/main" val="3779218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E39CC-56DB-734D-230C-72FCABE35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303A-C078-78B5-BF55-0D8F94883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91"/>
            <a:ext cx="10515600" cy="5070356"/>
          </a:xfrm>
        </p:spPr>
        <p:txBody>
          <a:bodyPr>
            <a:normAutofit fontScale="92500" lnSpcReduction="20000"/>
          </a:bodyPr>
          <a:lstStyle/>
          <a:p>
            <a:r>
              <a:rPr lang="en-NZ" dirty="0">
                <a:solidFill>
                  <a:schemeClr val="bg1"/>
                </a:solidFill>
              </a:rPr>
              <a:t>Number of Whanau Whanui contributed to date is 76 from a population of 198 (official Statistics from 2018 census)</a:t>
            </a:r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We would like to achieve a Target of 120 people contributing to achieve a 61% ratio of our population.</a:t>
            </a:r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We would like more Rangatahi to contribute.</a:t>
            </a:r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We would like more </a:t>
            </a:r>
            <a:r>
              <a:rPr lang="en-NZ">
                <a:solidFill>
                  <a:schemeClr val="bg1"/>
                </a:solidFill>
              </a:rPr>
              <a:t>farmers to contribute</a:t>
            </a:r>
            <a:r>
              <a:rPr lang="en-NZ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Completion date for contributions is 20 March 2024.</a:t>
            </a:r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Final Plan completed 30 March 2024</a:t>
            </a:r>
          </a:p>
          <a:p>
            <a:endParaRPr lang="en-NZ" dirty="0">
              <a:solidFill>
                <a:schemeClr val="bg1"/>
              </a:solidFill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172C7AA5-658B-40E6-B874-7EE288D9B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0E354BBC-10AC-33C1-3410-640FD4E5276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6089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E2BE4-FC4C-CF6C-31D2-01D99A0A3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901"/>
            <a:ext cx="10515600" cy="491422"/>
          </a:xfrm>
        </p:spPr>
        <p:txBody>
          <a:bodyPr>
            <a:normAutofit fontScale="90000"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WANT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82754-328D-F4C3-7BB4-D2DA57ECC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3246"/>
            <a:ext cx="10515600" cy="5138318"/>
          </a:xfrm>
        </p:spPr>
        <p:txBody>
          <a:bodyPr/>
          <a:lstStyle/>
          <a:p>
            <a:endParaRPr lang="en-NZ" b="1" dirty="0">
              <a:solidFill>
                <a:schemeClr val="bg1"/>
              </a:solidFill>
            </a:endParaRPr>
          </a:p>
          <a:p>
            <a:r>
              <a:rPr lang="en-NZ" b="1" dirty="0">
                <a:solidFill>
                  <a:schemeClr val="bg1"/>
                </a:solidFill>
              </a:rPr>
              <a:t>TR</a:t>
            </a:r>
          </a:p>
        </p:txBody>
      </p:sp>
      <p:pic>
        <p:nvPicPr>
          <p:cNvPr id="4" name="Picture 3" descr="Banner">
            <a:hlinkClick r:id="rId2" tgtFrame="_blank"/>
            <a:extLst>
              <a:ext uri="{FF2B5EF4-FFF2-40B4-BE49-F238E27FC236}">
                <a16:creationId xmlns:a16="http://schemas.microsoft.com/office/drawing/2014/main" id="{1ACC5F0C-636D-AB34-AE2C-56F1EC65EE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AF5B2AF-40E8-4E72-C928-E788992FEB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46DB40-134A-CB03-A933-926B228FFC5D}"/>
              </a:ext>
            </a:extLst>
          </p:cNvPr>
          <p:cNvSpPr/>
          <p:nvPr/>
        </p:nvSpPr>
        <p:spPr>
          <a:xfrm>
            <a:off x="4565562" y="599303"/>
            <a:ext cx="2726556" cy="6105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600" b="1" dirty="0">
              <a:solidFill>
                <a:srgbClr val="FFFF00"/>
              </a:solidFill>
            </a:endParaRPr>
          </a:p>
          <a:p>
            <a:pPr algn="ctr"/>
            <a:r>
              <a:rPr lang="en-NZ" sz="1600" b="1" dirty="0">
                <a:solidFill>
                  <a:srgbClr val="FFFF00"/>
                </a:solidFill>
              </a:rPr>
              <a:t>SOCIAL DEVELOPMENT</a:t>
            </a:r>
          </a:p>
          <a:p>
            <a:pPr algn="ctr"/>
            <a:r>
              <a:rPr lang="en-NZ" sz="1600" b="1" dirty="0">
                <a:solidFill>
                  <a:srgbClr val="FFFF00"/>
                </a:solidFill>
              </a:rPr>
              <a:t>5-10 YEAR STRATEGY</a:t>
            </a:r>
          </a:p>
          <a:p>
            <a:pPr algn="ctr"/>
            <a:endParaRPr lang="en-NZ" b="1" dirty="0">
              <a:solidFill>
                <a:srgbClr val="FFFF00"/>
              </a:solidFill>
            </a:endParaRP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FB21F260-614B-9663-56A3-3175676F6947}"/>
              </a:ext>
            </a:extLst>
          </p:cNvPr>
          <p:cNvSpPr/>
          <p:nvPr/>
        </p:nvSpPr>
        <p:spPr>
          <a:xfrm>
            <a:off x="346559" y="1337983"/>
            <a:ext cx="1264023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>
                <a:solidFill>
                  <a:srgbClr val="FFFF00"/>
                </a:solidFill>
              </a:rPr>
              <a:t>HEALTH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AC0A902-C0AA-C041-6C68-8EF9024C2B19}"/>
              </a:ext>
            </a:extLst>
          </p:cNvPr>
          <p:cNvSpPr/>
          <p:nvPr/>
        </p:nvSpPr>
        <p:spPr>
          <a:xfrm>
            <a:off x="183776" y="2025500"/>
            <a:ext cx="1519519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Establish a Community Health clinic in Nuhaka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63A969B-39C6-1AA6-52F9-81C022C54866}"/>
              </a:ext>
            </a:extLst>
          </p:cNvPr>
          <p:cNvSpPr/>
          <p:nvPr/>
        </p:nvSpPr>
        <p:spPr>
          <a:xfrm>
            <a:off x="159826" y="2772047"/>
            <a:ext cx="1519519" cy="7159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Support Traditional Rongo Clinics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20E8F56B-6687-3C53-EBAB-5287AD14514F}"/>
              </a:ext>
            </a:extLst>
          </p:cNvPr>
          <p:cNvSpPr/>
          <p:nvPr/>
        </p:nvSpPr>
        <p:spPr>
          <a:xfrm>
            <a:off x="1982615" y="1337983"/>
            <a:ext cx="1387289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EDUCATION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2346D5A-DEE0-4612-E6A3-5ACB85CD9D7A}"/>
              </a:ext>
            </a:extLst>
          </p:cNvPr>
          <p:cNvSpPr/>
          <p:nvPr/>
        </p:nvSpPr>
        <p:spPr>
          <a:xfrm>
            <a:off x="1781736" y="2025500"/>
            <a:ext cx="1815086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Rebuild the school on existing site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CA2771B-C9CD-05C1-D483-9D4517599DF4}"/>
              </a:ext>
            </a:extLst>
          </p:cNvPr>
          <p:cNvSpPr/>
          <p:nvPr/>
        </p:nvSpPr>
        <p:spPr>
          <a:xfrm>
            <a:off x="1759112" y="3606025"/>
            <a:ext cx="1837710" cy="81517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Rebuild with future generations in mind </a:t>
            </a:r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D0B73EAA-2AB3-6380-3DB9-30D2824EB3E3}"/>
              </a:ext>
            </a:extLst>
          </p:cNvPr>
          <p:cNvSpPr/>
          <p:nvPr/>
        </p:nvSpPr>
        <p:spPr>
          <a:xfrm>
            <a:off x="3849578" y="1319143"/>
            <a:ext cx="1387289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>
                <a:solidFill>
                  <a:srgbClr val="FFFF00"/>
                </a:solidFill>
              </a:rPr>
              <a:t>HOUSING</a:t>
            </a: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3E1788D9-1079-B9CB-4ACA-80446B399995}"/>
              </a:ext>
            </a:extLst>
          </p:cNvPr>
          <p:cNvSpPr/>
          <p:nvPr/>
        </p:nvSpPr>
        <p:spPr>
          <a:xfrm>
            <a:off x="5524026" y="1359823"/>
            <a:ext cx="1546411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COMMUNITY</a:t>
            </a:r>
          </a:p>
          <a:p>
            <a:pPr algn="ctr"/>
            <a:r>
              <a:rPr lang="en-NZ" sz="1400" dirty="0"/>
              <a:t>ATTRACTION</a:t>
            </a: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CFB7798A-8BE0-96B7-524A-B341901B8CE1}"/>
              </a:ext>
            </a:extLst>
          </p:cNvPr>
          <p:cNvSpPr/>
          <p:nvPr/>
        </p:nvSpPr>
        <p:spPr>
          <a:xfrm>
            <a:off x="7486063" y="1366393"/>
            <a:ext cx="1618540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>
                <a:solidFill>
                  <a:srgbClr val="FFFF00"/>
                </a:solidFill>
              </a:rPr>
              <a:t>RECREATION</a:t>
            </a: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2FC08C4F-A25F-5869-90AF-D98C7641A21C}"/>
              </a:ext>
            </a:extLst>
          </p:cNvPr>
          <p:cNvSpPr/>
          <p:nvPr/>
        </p:nvSpPr>
        <p:spPr>
          <a:xfrm>
            <a:off x="9552429" y="1366393"/>
            <a:ext cx="1494865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SAFE COMMUNITY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96C4AFD-31D5-3BAD-41FF-C3892AA38957}"/>
              </a:ext>
            </a:extLst>
          </p:cNvPr>
          <p:cNvSpPr/>
          <p:nvPr/>
        </p:nvSpPr>
        <p:spPr>
          <a:xfrm>
            <a:off x="3725527" y="2020109"/>
            <a:ext cx="1692229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Build more homes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87FC216-9BB4-E803-E266-5FDF2C239493}"/>
              </a:ext>
            </a:extLst>
          </p:cNvPr>
          <p:cNvSpPr/>
          <p:nvPr/>
        </p:nvSpPr>
        <p:spPr>
          <a:xfrm>
            <a:off x="5512658" y="2028884"/>
            <a:ext cx="1779460" cy="7208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Museum  &amp; Public Library &amp; Cinema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42917B9-5E2E-8DC5-4267-34A2A954B3AA}"/>
              </a:ext>
            </a:extLst>
          </p:cNvPr>
          <p:cNvSpPr/>
          <p:nvPr/>
        </p:nvSpPr>
        <p:spPr>
          <a:xfrm>
            <a:off x="7508317" y="2046677"/>
            <a:ext cx="1751968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Build a Childrens Playground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70E5DB0-EA60-D5CE-62A9-E0A171CAE35E}"/>
              </a:ext>
            </a:extLst>
          </p:cNvPr>
          <p:cNvSpPr/>
          <p:nvPr/>
        </p:nvSpPr>
        <p:spPr>
          <a:xfrm>
            <a:off x="9417872" y="2046677"/>
            <a:ext cx="1922930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Neighbourhood</a:t>
            </a:r>
          </a:p>
          <a:p>
            <a:pPr algn="ctr"/>
            <a:r>
              <a:rPr lang="en-NZ" sz="1200" i="1" dirty="0"/>
              <a:t>Watch. Implement Home Guard Model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C048EF9-C088-F2A9-9B6F-E081A4C258A6}"/>
              </a:ext>
            </a:extLst>
          </p:cNvPr>
          <p:cNvSpPr/>
          <p:nvPr/>
        </p:nvSpPr>
        <p:spPr>
          <a:xfrm>
            <a:off x="5524026" y="2758500"/>
            <a:ext cx="1751968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Build  a Community Centre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F99F1A7-9C08-001B-9AB8-B43D57723E00}"/>
              </a:ext>
            </a:extLst>
          </p:cNvPr>
          <p:cNvSpPr/>
          <p:nvPr/>
        </p:nvSpPr>
        <p:spPr>
          <a:xfrm>
            <a:off x="7482122" y="2791089"/>
            <a:ext cx="1778163" cy="7446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Install a Picnic area at the bridge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C2A52A9-AB06-61F2-FB05-2BB13D120310}"/>
              </a:ext>
            </a:extLst>
          </p:cNvPr>
          <p:cNvSpPr/>
          <p:nvPr/>
        </p:nvSpPr>
        <p:spPr>
          <a:xfrm>
            <a:off x="7498895" y="3532605"/>
            <a:ext cx="1775364" cy="7446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Develop &amp; host more Kaumatua activity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3BD579C-0868-7880-2B08-5F0CF1294696}"/>
              </a:ext>
            </a:extLst>
          </p:cNvPr>
          <p:cNvSpPr/>
          <p:nvPr/>
        </p:nvSpPr>
        <p:spPr>
          <a:xfrm>
            <a:off x="5499426" y="6189674"/>
            <a:ext cx="1776567" cy="6814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Build a Community Sports Complex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F3A158F-AB96-E7EE-C9EE-8EE1E05FEEA6}"/>
              </a:ext>
            </a:extLst>
          </p:cNvPr>
          <p:cNvSpPr/>
          <p:nvPr/>
        </p:nvSpPr>
        <p:spPr>
          <a:xfrm>
            <a:off x="7497693" y="5225903"/>
            <a:ext cx="1776566" cy="854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Build a Community Swimming Pool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A3E46DD-7B5E-1460-0C0A-A922E7C4AA99}"/>
              </a:ext>
            </a:extLst>
          </p:cNvPr>
          <p:cNvSpPr/>
          <p:nvPr/>
        </p:nvSpPr>
        <p:spPr>
          <a:xfrm>
            <a:off x="5512656" y="3496176"/>
            <a:ext cx="1763337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community Garden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7219A95-EB97-244C-2ACA-4C9E312C0000}"/>
              </a:ext>
            </a:extLst>
          </p:cNvPr>
          <p:cNvSpPr/>
          <p:nvPr/>
        </p:nvSpPr>
        <p:spPr>
          <a:xfrm>
            <a:off x="3738490" y="2771911"/>
            <a:ext cx="1710682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Speed up Resource compliance approvals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844CBB1-273B-7BBA-F22E-211CE8FF1784}"/>
              </a:ext>
            </a:extLst>
          </p:cNvPr>
          <p:cNvSpPr/>
          <p:nvPr/>
        </p:nvSpPr>
        <p:spPr>
          <a:xfrm>
            <a:off x="9417873" y="2793674"/>
            <a:ext cx="1908284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Request Daily Police Presence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C2C34D7-C22E-8F05-7096-D170AFFBC646}"/>
              </a:ext>
            </a:extLst>
          </p:cNvPr>
          <p:cNvSpPr/>
          <p:nvPr/>
        </p:nvSpPr>
        <p:spPr>
          <a:xfrm>
            <a:off x="9403227" y="3533401"/>
            <a:ext cx="1922930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No more drugs in Nuhaka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43BD543-8BFC-D178-C7AA-CC46E1E3E67F}"/>
              </a:ext>
            </a:extLst>
          </p:cNvPr>
          <p:cNvSpPr/>
          <p:nvPr/>
        </p:nvSpPr>
        <p:spPr>
          <a:xfrm>
            <a:off x="3725790" y="4285803"/>
            <a:ext cx="1704267" cy="9320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Reduce paperwork to access Maori multi owned  Land 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359CEBC-2FA4-1C59-CBAF-C688D0E7B9E5}"/>
              </a:ext>
            </a:extLst>
          </p:cNvPr>
          <p:cNvSpPr/>
          <p:nvPr/>
        </p:nvSpPr>
        <p:spPr>
          <a:xfrm>
            <a:off x="3719376" y="3535732"/>
            <a:ext cx="1710682" cy="73839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Build a Kaumatua Housing complex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3A94980-A0BD-3BA5-A549-29093BC22155}"/>
              </a:ext>
            </a:extLst>
          </p:cNvPr>
          <p:cNvSpPr/>
          <p:nvPr/>
        </p:nvSpPr>
        <p:spPr>
          <a:xfrm>
            <a:off x="1797035" y="6104285"/>
            <a:ext cx="1776567" cy="75371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Challenge Ministry for resources 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042862E-CADA-6484-8716-2421B58A4C4C}"/>
              </a:ext>
            </a:extLst>
          </p:cNvPr>
          <p:cNvSpPr/>
          <p:nvPr/>
        </p:nvSpPr>
        <p:spPr>
          <a:xfrm>
            <a:off x="9417872" y="4283270"/>
            <a:ext cx="1922930" cy="92404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Annual meet the neighbour event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5BBCF1C-3413-78B3-D667-2C6A6F644324}"/>
              </a:ext>
            </a:extLst>
          </p:cNvPr>
          <p:cNvSpPr/>
          <p:nvPr/>
        </p:nvSpPr>
        <p:spPr>
          <a:xfrm>
            <a:off x="9614367" y="5225903"/>
            <a:ext cx="1708413" cy="8542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two-weekly newsletter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4D28BDF-60F0-7A57-FA85-9A3390D4F096}"/>
              </a:ext>
            </a:extLst>
          </p:cNvPr>
          <p:cNvSpPr/>
          <p:nvPr/>
        </p:nvSpPr>
        <p:spPr>
          <a:xfrm>
            <a:off x="5510910" y="5235429"/>
            <a:ext cx="1670195" cy="9166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Install a Community Kai Cupboard at the General Store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10515C8-781B-ECF2-757C-6375E61A85D5}"/>
              </a:ext>
            </a:extLst>
          </p:cNvPr>
          <p:cNvSpPr/>
          <p:nvPr/>
        </p:nvSpPr>
        <p:spPr>
          <a:xfrm>
            <a:off x="1797995" y="4418994"/>
            <a:ext cx="1813434" cy="8271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Change the status to an  Area School (Kohanga to Tertiary)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FD2900A-F722-E998-4732-3E7231FF2779}"/>
              </a:ext>
            </a:extLst>
          </p:cNvPr>
          <p:cNvSpPr/>
          <p:nvPr/>
        </p:nvSpPr>
        <p:spPr>
          <a:xfrm>
            <a:off x="145960" y="3496176"/>
            <a:ext cx="1519519" cy="7159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Promote Healthy food initiatives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F4AFDB0-46F8-CD00-4433-9C11BEB84FCB}"/>
              </a:ext>
            </a:extLst>
          </p:cNvPr>
          <p:cNvSpPr/>
          <p:nvPr/>
        </p:nvSpPr>
        <p:spPr>
          <a:xfrm>
            <a:off x="7508317" y="6075675"/>
            <a:ext cx="1765942" cy="782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Establish  Community Walking Tracks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643671F-7FD4-489A-9809-1FBE97E75BC0}"/>
              </a:ext>
            </a:extLst>
          </p:cNvPr>
          <p:cNvSpPr/>
          <p:nvPr/>
        </p:nvSpPr>
        <p:spPr>
          <a:xfrm>
            <a:off x="1797994" y="5262503"/>
            <a:ext cx="1777767" cy="8624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Prefer not to demolish current  buildings but repurpose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EC37E23-F36A-C6F4-9CC6-B07C1C03AF95}"/>
              </a:ext>
            </a:extLst>
          </p:cNvPr>
          <p:cNvSpPr/>
          <p:nvPr/>
        </p:nvSpPr>
        <p:spPr>
          <a:xfrm>
            <a:off x="1785615" y="2760345"/>
            <a:ext cx="1790147" cy="8268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Embrace cultural significance of the whenua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ABCA2A1-E5F2-CCD4-2EE1-EF005F2FBAD9}"/>
              </a:ext>
            </a:extLst>
          </p:cNvPr>
          <p:cNvSpPr/>
          <p:nvPr/>
        </p:nvSpPr>
        <p:spPr>
          <a:xfrm>
            <a:off x="5506041" y="4262676"/>
            <a:ext cx="1763336" cy="9727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Create a thriving sustainable  community market 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2429CB0-702A-8BCE-C768-1F4FF8859673}"/>
              </a:ext>
            </a:extLst>
          </p:cNvPr>
          <p:cNvSpPr/>
          <p:nvPr/>
        </p:nvSpPr>
        <p:spPr>
          <a:xfrm>
            <a:off x="3738490" y="5225903"/>
            <a:ext cx="1710682" cy="9752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Lead Te Maara St Housing Development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2242F6E-1D29-464E-CA63-AB6CDB36EEC9}"/>
              </a:ext>
            </a:extLst>
          </p:cNvPr>
          <p:cNvSpPr/>
          <p:nvPr/>
        </p:nvSpPr>
        <p:spPr>
          <a:xfrm>
            <a:off x="3745737" y="6176544"/>
            <a:ext cx="1710682" cy="6814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Build Papa Kainga homes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983AFC7-3D80-7CD3-E381-3C5BD5784223}"/>
              </a:ext>
            </a:extLst>
          </p:cNvPr>
          <p:cNvSpPr/>
          <p:nvPr/>
        </p:nvSpPr>
        <p:spPr>
          <a:xfrm>
            <a:off x="9403227" y="6098693"/>
            <a:ext cx="1919553" cy="78446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Maori Wardens Network for Nuhaka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AC96F277-0237-315D-DB7C-6DFDAFE458EB}"/>
              </a:ext>
            </a:extLst>
          </p:cNvPr>
          <p:cNvSpPr/>
          <p:nvPr/>
        </p:nvSpPr>
        <p:spPr>
          <a:xfrm>
            <a:off x="7528147" y="4274121"/>
            <a:ext cx="1775364" cy="96767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Develop an I.T training program to upskill Kaumatua  </a:t>
            </a:r>
          </a:p>
        </p:txBody>
      </p:sp>
    </p:spTree>
    <p:extLst>
      <p:ext uri="{BB962C8B-B14F-4D97-AF65-F5344CB8AC3E}">
        <p14:creationId xmlns:p14="http://schemas.microsoft.com/office/powerpoint/2010/main" val="934408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6DFE-A7B0-0982-2646-D8CC7474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512"/>
            <a:ext cx="10515600" cy="616006"/>
          </a:xfrm>
        </p:spPr>
        <p:txBody>
          <a:bodyPr>
            <a:normAutofit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WANT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A32A2C0-AB35-7CE4-7CA5-061B4AC24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1FEDC25C-34D6-E388-25CC-2197FEA5A5C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12BBFF-1C3E-F6E0-EE62-2F87EC86A496}"/>
              </a:ext>
            </a:extLst>
          </p:cNvPr>
          <p:cNvSpPr/>
          <p:nvPr/>
        </p:nvSpPr>
        <p:spPr>
          <a:xfrm>
            <a:off x="4939345" y="938339"/>
            <a:ext cx="2201990" cy="530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CULTURAL </a:t>
            </a:r>
          </a:p>
          <a:p>
            <a:pPr algn="ctr"/>
            <a:r>
              <a:rPr lang="en-NZ" b="1" dirty="0">
                <a:solidFill>
                  <a:srgbClr val="FFFF00"/>
                </a:solidFill>
              </a:rPr>
              <a:t>5-10 YEAR STRATEGY</a:t>
            </a: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79870BEC-4B97-4B68-975C-67166426B0F6}"/>
              </a:ext>
            </a:extLst>
          </p:cNvPr>
          <p:cNvSpPr/>
          <p:nvPr/>
        </p:nvSpPr>
        <p:spPr>
          <a:xfrm>
            <a:off x="2346580" y="1634428"/>
            <a:ext cx="1727392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b="1" dirty="0">
                <a:solidFill>
                  <a:srgbClr val="FFFF00"/>
                </a:solidFill>
              </a:rPr>
              <a:t>MARAE </a:t>
            </a: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EFF07A14-C437-B601-33D0-CDFEA7AACB8E}"/>
              </a:ext>
            </a:extLst>
          </p:cNvPr>
          <p:cNvSpPr/>
          <p:nvPr/>
        </p:nvSpPr>
        <p:spPr>
          <a:xfrm>
            <a:off x="6096000" y="1614874"/>
            <a:ext cx="1706312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b="1" dirty="0"/>
              <a:t>MATAURANGA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31A8CEFC-64AC-AC6C-F311-D99647073188}"/>
              </a:ext>
            </a:extLst>
          </p:cNvPr>
          <p:cNvSpPr/>
          <p:nvPr/>
        </p:nvSpPr>
        <p:spPr>
          <a:xfrm>
            <a:off x="8395526" y="1630383"/>
            <a:ext cx="1387289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b="1" dirty="0">
                <a:solidFill>
                  <a:srgbClr val="FFFF00"/>
                </a:solidFill>
              </a:rPr>
              <a:t>TIKANGA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542A0E14-0E16-D2F4-8CF2-6183B8B29349}"/>
              </a:ext>
            </a:extLst>
          </p:cNvPr>
          <p:cNvSpPr/>
          <p:nvPr/>
        </p:nvSpPr>
        <p:spPr>
          <a:xfrm>
            <a:off x="10331865" y="1613067"/>
            <a:ext cx="1387289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b="1" dirty="0"/>
              <a:t>MAORI ASSETS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45911B1-01F5-0C93-6358-24680D75BFDB}"/>
              </a:ext>
            </a:extLst>
          </p:cNvPr>
          <p:cNvSpPr/>
          <p:nvPr/>
        </p:nvSpPr>
        <p:spPr>
          <a:xfrm>
            <a:off x="136307" y="2226098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Introduce Marae  cultural Tourism Initiatives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2809CF-7AFC-57D8-E2E4-26BDAA79757A}"/>
              </a:ext>
            </a:extLst>
          </p:cNvPr>
          <p:cNvSpPr/>
          <p:nvPr/>
        </p:nvSpPr>
        <p:spPr>
          <a:xfrm>
            <a:off x="8061963" y="2248316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Increase awareness and use of  Te Reo in the community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A450897-4ED9-3EE5-4D48-9D85B5C6A28B}"/>
              </a:ext>
            </a:extLst>
          </p:cNvPr>
          <p:cNvSpPr/>
          <p:nvPr/>
        </p:nvSpPr>
        <p:spPr>
          <a:xfrm>
            <a:off x="6089001" y="2239928"/>
            <a:ext cx="1948672" cy="7778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Protect the Guardians of Historical Acknowledge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EDCB5CA-275F-59E3-EA8E-64080929F1C2}"/>
              </a:ext>
            </a:extLst>
          </p:cNvPr>
          <p:cNvSpPr/>
          <p:nvPr/>
        </p:nvSpPr>
        <p:spPr>
          <a:xfrm>
            <a:off x="10045903" y="2243752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Make access to multi owned land to build homes less onerous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5A1680B-C86A-8947-1220-6720152BE170}"/>
              </a:ext>
            </a:extLst>
          </p:cNvPr>
          <p:cNvSpPr/>
          <p:nvPr/>
        </p:nvSpPr>
        <p:spPr>
          <a:xfrm>
            <a:off x="125836" y="2998674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Implement 70km speed restrictions in front of  all Marae 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590975C-6AE2-C7FA-86E4-3505CE53E430}"/>
              </a:ext>
            </a:extLst>
          </p:cNvPr>
          <p:cNvSpPr/>
          <p:nvPr/>
        </p:nvSpPr>
        <p:spPr>
          <a:xfrm>
            <a:off x="136307" y="3765568"/>
            <a:ext cx="198972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Develop a Marae based Carving Kura</a:t>
            </a:r>
            <a:r>
              <a:rPr lang="en-NZ" sz="1200" i="1" dirty="0"/>
              <a:t> 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782BB49-8DA3-00C0-014D-C6D9CD45B7E6}"/>
              </a:ext>
            </a:extLst>
          </p:cNvPr>
          <p:cNvSpPr/>
          <p:nvPr/>
        </p:nvSpPr>
        <p:spPr>
          <a:xfrm>
            <a:off x="166817" y="4532462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Turning lanes at the entrance to Marae driveways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A3A431E-7627-0E07-83E0-8478507096D9}"/>
              </a:ext>
            </a:extLst>
          </p:cNvPr>
          <p:cNvSpPr/>
          <p:nvPr/>
        </p:nvSpPr>
        <p:spPr>
          <a:xfrm>
            <a:off x="166817" y="5282075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Establish small cottage industry businesses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C7BD0C5-C0C5-21D5-796E-6CF21CA9B37F}"/>
              </a:ext>
            </a:extLst>
          </p:cNvPr>
          <p:cNvSpPr/>
          <p:nvPr/>
        </p:nvSpPr>
        <p:spPr>
          <a:xfrm>
            <a:off x="2125299" y="2243752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Access funding to assist with Marae Renovations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4EBAC9D-2980-6B9E-BBFF-0E8ECE21FB47}"/>
              </a:ext>
            </a:extLst>
          </p:cNvPr>
          <p:cNvSpPr/>
          <p:nvPr/>
        </p:nvSpPr>
        <p:spPr>
          <a:xfrm>
            <a:off x="2137537" y="2981954"/>
            <a:ext cx="1959214" cy="76816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 </a:t>
            </a:r>
            <a:r>
              <a:rPr lang="en-NZ" sz="1200" i="1" dirty="0">
                <a:solidFill>
                  <a:srgbClr val="FFFF00"/>
                </a:solidFill>
              </a:rPr>
              <a:t>Protect our flora/fauna within Marae surrounds 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49DCEDA-84D3-4F6D-CEAE-C336ED63A7BF}"/>
              </a:ext>
            </a:extLst>
          </p:cNvPr>
          <p:cNvSpPr/>
          <p:nvPr/>
        </p:nvSpPr>
        <p:spPr>
          <a:xfrm>
            <a:off x="2157072" y="3751644"/>
            <a:ext cx="1959214" cy="7946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 Establish a  repository for historical Taonga 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D702110-BC16-2B65-0B45-760E0E374683}"/>
              </a:ext>
            </a:extLst>
          </p:cNvPr>
          <p:cNvSpPr/>
          <p:nvPr/>
        </p:nvSpPr>
        <p:spPr>
          <a:xfrm>
            <a:off x="2166548" y="4532461"/>
            <a:ext cx="1959214" cy="74961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Promote and encourage Unity  throughout the wider community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943C88C-431A-D07D-E2FC-D22A465A3A3D}"/>
              </a:ext>
            </a:extLst>
          </p:cNvPr>
          <p:cNvSpPr/>
          <p:nvPr/>
        </p:nvSpPr>
        <p:spPr>
          <a:xfrm>
            <a:off x="2166548" y="5310850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Develop &amp; promote   community games night at the Marae 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2BAA479-06B4-CA82-E48C-46FA18CCFB49}"/>
              </a:ext>
            </a:extLst>
          </p:cNvPr>
          <p:cNvSpPr/>
          <p:nvPr/>
        </p:nvSpPr>
        <p:spPr>
          <a:xfrm>
            <a:off x="6106542" y="3025591"/>
            <a:ext cx="1948672" cy="7778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Protect &amp; promote cultural sites of significance 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124A69A-38BE-457F-2145-2F9C76C8FB9C}"/>
              </a:ext>
            </a:extLst>
          </p:cNvPr>
          <p:cNvSpPr/>
          <p:nvPr/>
        </p:nvSpPr>
        <p:spPr>
          <a:xfrm>
            <a:off x="8114835" y="3017738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Promote Kapa Haka and waiata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F66E2A2-671C-8872-34D4-4F2B91D7ED6E}"/>
              </a:ext>
            </a:extLst>
          </p:cNvPr>
          <p:cNvSpPr/>
          <p:nvPr/>
        </p:nvSpPr>
        <p:spPr>
          <a:xfrm>
            <a:off x="8171940" y="5331105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Facilitate Karakia courses 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6C11E4A-BA2B-CB3D-24C1-BCE245220FBF}"/>
              </a:ext>
            </a:extLst>
          </p:cNvPr>
          <p:cNvSpPr/>
          <p:nvPr/>
        </p:nvSpPr>
        <p:spPr>
          <a:xfrm>
            <a:off x="8125997" y="4557119"/>
            <a:ext cx="1948673" cy="77780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Establish a database of all Tipuna in our Nuhaka Urupa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613EDA1-2D66-6845-4FE0-FC9FD79FF336}"/>
              </a:ext>
            </a:extLst>
          </p:cNvPr>
          <p:cNvSpPr/>
          <p:nvPr/>
        </p:nvSpPr>
        <p:spPr>
          <a:xfrm>
            <a:off x="8099737" y="3775708"/>
            <a:ext cx="1948672" cy="7778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Funding to support annual whakapapa wananga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0105839-55C7-409A-A769-2854A285895C}"/>
              </a:ext>
            </a:extLst>
          </p:cNvPr>
          <p:cNvSpPr/>
          <p:nvPr/>
        </p:nvSpPr>
        <p:spPr>
          <a:xfrm>
            <a:off x="10071939" y="3011733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Rakaipaaka Radio Station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431B698-0CBA-F405-D604-FEC809B4CC71}"/>
              </a:ext>
            </a:extLst>
          </p:cNvPr>
          <p:cNvSpPr/>
          <p:nvPr/>
        </p:nvSpPr>
        <p:spPr>
          <a:xfrm>
            <a:off x="166818" y="6015996"/>
            <a:ext cx="2893436" cy="7985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Develop a visual slideshow of our community &amp; promote on mainstream Tourist sites  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AF1E722-BEA3-6CDC-1F9D-B0B81F29C96A}"/>
              </a:ext>
            </a:extLst>
          </p:cNvPr>
          <p:cNvSpPr/>
          <p:nvPr/>
        </p:nvSpPr>
        <p:spPr>
          <a:xfrm>
            <a:off x="4103750" y="2235917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Install a demonstration Pod on a Marae for public viewing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9CC0FD1-D0BA-1DEA-1DC0-989115102C26}"/>
              </a:ext>
            </a:extLst>
          </p:cNvPr>
          <p:cNvSpPr/>
          <p:nvPr/>
        </p:nvSpPr>
        <p:spPr>
          <a:xfrm>
            <a:off x="4108989" y="2992480"/>
            <a:ext cx="1959214" cy="81037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Funding to upskill our Marae governance  members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DC196F0-BD1F-ED96-E217-40CD28B46F83}"/>
              </a:ext>
            </a:extLst>
          </p:cNvPr>
          <p:cNvSpPr/>
          <p:nvPr/>
        </p:nvSpPr>
        <p:spPr>
          <a:xfrm>
            <a:off x="4128408" y="3804675"/>
            <a:ext cx="1959214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Marae used as Evacuation sites to be compensated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5A989A4-0228-71B0-8B6B-78D4C61A1A20}"/>
              </a:ext>
            </a:extLst>
          </p:cNvPr>
          <p:cNvSpPr/>
          <p:nvPr/>
        </p:nvSpPr>
        <p:spPr>
          <a:xfrm>
            <a:off x="3123084" y="6044250"/>
            <a:ext cx="2964537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Marae designated as Evacuation sites to be provided with separate larger power generators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9B12CE2-3E1A-F544-C3A8-CD77B9AE79A6}"/>
              </a:ext>
            </a:extLst>
          </p:cNvPr>
          <p:cNvSpPr/>
          <p:nvPr/>
        </p:nvSpPr>
        <p:spPr>
          <a:xfrm>
            <a:off x="4178852" y="5333802"/>
            <a:ext cx="1959214" cy="71044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Replace roadside drains in front of marae with culverts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183978C-0C60-EC4E-D732-56A9E30B16DD}"/>
              </a:ext>
            </a:extLst>
          </p:cNvPr>
          <p:cNvSpPr/>
          <p:nvPr/>
        </p:nvSpPr>
        <p:spPr>
          <a:xfrm>
            <a:off x="4145907" y="4561238"/>
            <a:ext cx="1959214" cy="7618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Establish a community Urupa maintenance program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7F8DFDE9-816C-2957-7829-2D9D0DC3A05D}"/>
              </a:ext>
            </a:extLst>
          </p:cNvPr>
          <p:cNvSpPr/>
          <p:nvPr/>
        </p:nvSpPr>
        <p:spPr>
          <a:xfrm>
            <a:off x="6140754" y="4566491"/>
            <a:ext cx="1949286" cy="7043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Protect our Awa &amp; Monitor water quality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F701563-CD0E-CA0C-4577-A5614F6F4C7E}"/>
              </a:ext>
            </a:extLst>
          </p:cNvPr>
          <p:cNvSpPr/>
          <p:nvPr/>
        </p:nvSpPr>
        <p:spPr>
          <a:xfrm>
            <a:off x="6124190" y="3827399"/>
            <a:ext cx="1949286" cy="71044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Protect Tikanga Values 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D887849-5B13-DF75-ECF6-354A2D0CD803}"/>
              </a:ext>
            </a:extLst>
          </p:cNvPr>
          <p:cNvSpPr/>
          <p:nvPr/>
        </p:nvSpPr>
        <p:spPr>
          <a:xfrm>
            <a:off x="6158211" y="5315896"/>
            <a:ext cx="1949286" cy="7778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Encourage community participation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D321C00-B639-3F82-C5B3-AB37426FA98D}"/>
              </a:ext>
            </a:extLst>
          </p:cNvPr>
          <p:cNvSpPr/>
          <p:nvPr/>
        </p:nvSpPr>
        <p:spPr>
          <a:xfrm>
            <a:off x="8114833" y="6076158"/>
            <a:ext cx="1948673" cy="73839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>
                <a:solidFill>
                  <a:srgbClr val="FFFF00"/>
                </a:solidFill>
              </a:rPr>
              <a:t>Cross pollinate cultures within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3500634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A7B5-1B9E-FABE-7C9B-EC3280E8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229"/>
            <a:ext cx="10515600" cy="600517"/>
          </a:xfrm>
        </p:spPr>
        <p:txBody>
          <a:bodyPr>
            <a:normAutofit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WANT</a:t>
            </a:r>
            <a:endParaRPr lang="en-NZ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78D6B-9E96-82FC-357C-3A1C6892F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17559"/>
            <a:ext cx="10515600" cy="159404"/>
          </a:xfrm>
        </p:spPr>
        <p:txBody>
          <a:bodyPr>
            <a:normAutofit fontScale="25000" lnSpcReduction="20000"/>
          </a:bodyPr>
          <a:lstStyle/>
          <a:p>
            <a:endParaRPr lang="en-NZ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E4ADE581-E54B-6949-1A02-DB8721A3FF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1059992A-BACE-3C14-65E1-4BBE22256C1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4203CFC-ACCC-0F95-B74E-330099448938}"/>
              </a:ext>
            </a:extLst>
          </p:cNvPr>
          <p:cNvSpPr/>
          <p:nvPr/>
        </p:nvSpPr>
        <p:spPr>
          <a:xfrm>
            <a:off x="4939345" y="876973"/>
            <a:ext cx="2337218" cy="59167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ECONOMIC </a:t>
            </a:r>
          </a:p>
          <a:p>
            <a:pPr algn="ctr"/>
            <a:r>
              <a:rPr lang="en-NZ" b="1" dirty="0">
                <a:solidFill>
                  <a:srgbClr val="FFFF00"/>
                </a:solidFill>
              </a:rPr>
              <a:t>5 -10 YEAR STRATEGY</a:t>
            </a: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89464762-3754-CF46-0B75-00EE7C8E0F39}"/>
              </a:ext>
            </a:extLst>
          </p:cNvPr>
          <p:cNvSpPr/>
          <p:nvPr/>
        </p:nvSpPr>
        <p:spPr>
          <a:xfrm>
            <a:off x="487810" y="1690177"/>
            <a:ext cx="1264023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TOURISM</a:t>
            </a: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204FA23C-0ADB-74DA-2508-FBF184CC6DEF}"/>
              </a:ext>
            </a:extLst>
          </p:cNvPr>
          <p:cNvSpPr/>
          <p:nvPr/>
        </p:nvSpPr>
        <p:spPr>
          <a:xfrm>
            <a:off x="5748481" y="1716255"/>
            <a:ext cx="1603000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EMPLOYMENT</a:t>
            </a: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65F6AABA-4599-877F-7CE1-B3CA06A84718}"/>
              </a:ext>
            </a:extLst>
          </p:cNvPr>
          <p:cNvSpPr/>
          <p:nvPr/>
        </p:nvSpPr>
        <p:spPr>
          <a:xfrm>
            <a:off x="7867930" y="1698809"/>
            <a:ext cx="1264023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TRAINING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B7BC214E-F0C3-E7F1-E659-6DFC48C6BAF0}"/>
              </a:ext>
            </a:extLst>
          </p:cNvPr>
          <p:cNvSpPr/>
          <p:nvPr/>
        </p:nvSpPr>
        <p:spPr>
          <a:xfrm>
            <a:off x="9884851" y="1698809"/>
            <a:ext cx="1468949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FOOD PRODUCERS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C4978F19-6808-306B-A96B-E40ADBCF1657}"/>
              </a:ext>
            </a:extLst>
          </p:cNvPr>
          <p:cNvSpPr/>
          <p:nvPr/>
        </p:nvSpPr>
        <p:spPr>
          <a:xfrm>
            <a:off x="2363321" y="1698809"/>
            <a:ext cx="1264023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MORERE</a:t>
            </a:r>
          </a:p>
        </p:txBody>
      </p:sp>
      <p:sp>
        <p:nvSpPr>
          <p:cNvPr id="14" name="Hexagon 13">
            <a:extLst>
              <a:ext uri="{FF2B5EF4-FFF2-40B4-BE49-F238E27FC236}">
                <a16:creationId xmlns:a16="http://schemas.microsoft.com/office/drawing/2014/main" id="{061858AB-2280-8AC3-BF0F-118587CA3295}"/>
              </a:ext>
            </a:extLst>
          </p:cNvPr>
          <p:cNvSpPr/>
          <p:nvPr/>
        </p:nvSpPr>
        <p:spPr>
          <a:xfrm>
            <a:off x="3815043" y="1698809"/>
            <a:ext cx="1727947" cy="591670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GROW BUSINESS</a:t>
            </a:r>
          </a:p>
          <a:p>
            <a:pPr algn="ctr"/>
            <a:r>
              <a:rPr lang="en-NZ" sz="1400" dirty="0"/>
              <a:t>ENTERPRISES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6B2E372-F781-F129-8973-83EC6759FCA7}"/>
              </a:ext>
            </a:extLst>
          </p:cNvPr>
          <p:cNvSpPr/>
          <p:nvPr/>
        </p:nvSpPr>
        <p:spPr>
          <a:xfrm>
            <a:off x="158357" y="2350106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Marae Cultural Experiences</a:t>
            </a:r>
          </a:p>
          <a:p>
            <a:pPr algn="ctr"/>
            <a:r>
              <a:rPr lang="en-NZ" sz="1200" i="1" dirty="0"/>
              <a:t>Kapa Haka performances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1F6096E-3B90-71E1-C498-466AB405C1F4}"/>
              </a:ext>
            </a:extLst>
          </p:cNvPr>
          <p:cNvSpPr/>
          <p:nvPr/>
        </p:nvSpPr>
        <p:spPr>
          <a:xfrm>
            <a:off x="5628368" y="3119644"/>
            <a:ext cx="1922930" cy="7979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Provide opportunities for Rangatahi employment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8091B55-4382-62F4-F6ED-C9D52C84334E}"/>
              </a:ext>
            </a:extLst>
          </p:cNvPr>
          <p:cNvSpPr/>
          <p:nvPr/>
        </p:nvSpPr>
        <p:spPr>
          <a:xfrm>
            <a:off x="2081287" y="2350106"/>
            <a:ext cx="1636264" cy="7979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Return Morere to Ngati Rangi whanau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6991197-A705-4785-0C0A-01F44AD50B6F}"/>
              </a:ext>
            </a:extLst>
          </p:cNvPr>
          <p:cNvSpPr/>
          <p:nvPr/>
        </p:nvSpPr>
        <p:spPr>
          <a:xfrm>
            <a:off x="2032643" y="3148050"/>
            <a:ext cx="1684163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Morere/Nuhaka</a:t>
            </a:r>
          </a:p>
          <a:p>
            <a:pPr algn="ctr"/>
            <a:r>
              <a:rPr lang="en-NZ" sz="1200" i="1" dirty="0"/>
              <a:t>Retail sector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F448B1C-016D-1F73-1DC8-3F4A9FB48140}"/>
              </a:ext>
            </a:extLst>
          </p:cNvPr>
          <p:cNvSpPr/>
          <p:nvPr/>
        </p:nvSpPr>
        <p:spPr>
          <a:xfrm>
            <a:off x="141735" y="3869783"/>
            <a:ext cx="1890164" cy="77143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Implement Tourism initiatives aligned to the environment 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160958-ECD9-0D8D-73E4-80B0BAFF0734}"/>
              </a:ext>
            </a:extLst>
          </p:cNvPr>
          <p:cNvSpPr/>
          <p:nvPr/>
        </p:nvSpPr>
        <p:spPr>
          <a:xfrm>
            <a:off x="158357" y="3168503"/>
            <a:ext cx="1874287" cy="68082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Mangaone Caves  Tours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23E21F9-38D9-E774-800C-367C578DF68F}"/>
              </a:ext>
            </a:extLst>
          </p:cNvPr>
          <p:cNvSpPr/>
          <p:nvPr/>
        </p:nvSpPr>
        <p:spPr>
          <a:xfrm>
            <a:off x="3717551" y="2331134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 Business Round Table for Nuhaka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CFFA4D4-5CB7-FD99-B62F-D0862031DA09}"/>
              </a:ext>
            </a:extLst>
          </p:cNvPr>
          <p:cNvSpPr/>
          <p:nvPr/>
        </p:nvSpPr>
        <p:spPr>
          <a:xfrm>
            <a:off x="7563411" y="2324247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Flight School Training Centre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80208CB-92DE-8FA6-421F-08481D18C38E}"/>
              </a:ext>
            </a:extLst>
          </p:cNvPr>
          <p:cNvSpPr/>
          <p:nvPr/>
        </p:nvSpPr>
        <p:spPr>
          <a:xfrm>
            <a:off x="3717551" y="3129078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Multi- Media Complex in Nuhaka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4CD2C14-3C0A-7328-4453-3D16C7052CD4}"/>
              </a:ext>
            </a:extLst>
          </p:cNvPr>
          <p:cNvSpPr/>
          <p:nvPr/>
        </p:nvSpPr>
        <p:spPr>
          <a:xfrm>
            <a:off x="7563411" y="3122190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Learn to be a Contractor Training Centre for Rangatahi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54E6902-F87E-C4EE-D181-C24F967A77E1}"/>
              </a:ext>
            </a:extLst>
          </p:cNvPr>
          <p:cNvSpPr/>
          <p:nvPr/>
        </p:nvSpPr>
        <p:spPr>
          <a:xfrm>
            <a:off x="7563411" y="3917588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Niche Simulator Training Centre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2F6EEA0-ACD6-ADD7-72C2-777DD0D9BCBE}"/>
              </a:ext>
            </a:extLst>
          </p:cNvPr>
          <p:cNvSpPr/>
          <p:nvPr/>
        </p:nvSpPr>
        <p:spPr>
          <a:xfrm>
            <a:off x="9503365" y="2307807"/>
            <a:ext cx="2087999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Increase our current food production options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B136316-91B2-7E12-FCC4-FB049A0E6C0D}"/>
              </a:ext>
            </a:extLst>
          </p:cNvPr>
          <p:cNvSpPr/>
          <p:nvPr/>
        </p:nvSpPr>
        <p:spPr>
          <a:xfrm>
            <a:off x="5640481" y="2340568"/>
            <a:ext cx="1922930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Create more employment in forestry and agriculture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D0318F-FF02-E110-9614-D2848DDB1282}"/>
              </a:ext>
            </a:extLst>
          </p:cNvPr>
          <p:cNvSpPr/>
          <p:nvPr/>
        </p:nvSpPr>
        <p:spPr>
          <a:xfrm>
            <a:off x="3717179" y="3927022"/>
            <a:ext cx="1922929" cy="7979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fully serviced Garage in Nuhaka 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FDF8B5E-E5D7-5724-8F49-8D1280666DAA}"/>
              </a:ext>
            </a:extLst>
          </p:cNvPr>
          <p:cNvSpPr/>
          <p:nvPr/>
        </p:nvSpPr>
        <p:spPr>
          <a:xfrm>
            <a:off x="7563411" y="4706098"/>
            <a:ext cx="1922930" cy="7979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Collaborate with local corporations and Farmers to create cadetships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20FAE73-FB6C-9C32-F143-1A8710EFECE2}"/>
              </a:ext>
            </a:extLst>
          </p:cNvPr>
          <p:cNvSpPr/>
          <p:nvPr/>
        </p:nvSpPr>
        <p:spPr>
          <a:xfrm>
            <a:off x="3716806" y="4739407"/>
            <a:ext cx="1922929" cy="7979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Introduce fast-food outlets (KFC) (McDonalds)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7736581-0226-A8E9-DCEC-9DD92E2B8DEB}"/>
              </a:ext>
            </a:extLst>
          </p:cNvPr>
          <p:cNvSpPr/>
          <p:nvPr/>
        </p:nvSpPr>
        <p:spPr>
          <a:xfrm>
            <a:off x="9486341" y="3100516"/>
            <a:ext cx="2122047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Grow more organic produce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633CA27-1F24-D4E7-C5C1-D3D5F0C806C2}"/>
              </a:ext>
            </a:extLst>
          </p:cNvPr>
          <p:cNvSpPr/>
          <p:nvPr/>
        </p:nvSpPr>
        <p:spPr>
          <a:xfrm>
            <a:off x="9509994" y="3903307"/>
            <a:ext cx="2122047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Grow more fruit and vegetable crops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B0C4E52-0D05-E59B-3499-D694AD981E41}"/>
              </a:ext>
            </a:extLst>
          </p:cNvPr>
          <p:cNvSpPr/>
          <p:nvPr/>
        </p:nvSpPr>
        <p:spPr>
          <a:xfrm>
            <a:off x="141736" y="4661672"/>
            <a:ext cx="1890164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Market Morere Hot Springs on Tourism Platforms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7AFAFF8-333D-5BA7-B6AE-C7C945F43E86}"/>
              </a:ext>
            </a:extLst>
          </p:cNvPr>
          <p:cNvSpPr/>
          <p:nvPr/>
        </p:nvSpPr>
        <p:spPr>
          <a:xfrm>
            <a:off x="2038744" y="3931038"/>
            <a:ext cx="1684163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Relocate Ngati Rakaipaaka head office to  Morere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919422-B55F-AA39-605C-BE07B6B52B55}"/>
              </a:ext>
            </a:extLst>
          </p:cNvPr>
          <p:cNvSpPr/>
          <p:nvPr/>
        </p:nvSpPr>
        <p:spPr>
          <a:xfrm>
            <a:off x="141735" y="5450182"/>
            <a:ext cx="1867803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caravan park in Morere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9EADA0C-8EC2-1A2F-6C29-123E395C13B6}"/>
              </a:ext>
            </a:extLst>
          </p:cNvPr>
          <p:cNvSpPr/>
          <p:nvPr/>
        </p:nvSpPr>
        <p:spPr>
          <a:xfrm>
            <a:off x="2021277" y="4721029"/>
            <a:ext cx="1684163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 a conference centre in Morere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0E8F6C5-43AB-96C5-A576-D5AF4B3C8437}"/>
              </a:ext>
            </a:extLst>
          </p:cNvPr>
          <p:cNvSpPr/>
          <p:nvPr/>
        </p:nvSpPr>
        <p:spPr>
          <a:xfrm>
            <a:off x="3705439" y="5524470"/>
            <a:ext cx="1922929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Build a 20 Unit Motel in Nuhaka or Morere 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E4E2FD-1862-B048-D5A9-32F36102780E}"/>
              </a:ext>
            </a:extLst>
          </p:cNvPr>
          <p:cNvSpPr/>
          <p:nvPr/>
        </p:nvSpPr>
        <p:spPr>
          <a:xfrm>
            <a:off x="141735" y="6238693"/>
            <a:ext cx="1890164" cy="6193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Moumoukai Tours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B96F531-130F-6B04-1312-7C037B45EADA}"/>
              </a:ext>
            </a:extLst>
          </p:cNvPr>
          <p:cNvSpPr/>
          <p:nvPr/>
        </p:nvSpPr>
        <p:spPr>
          <a:xfrm>
            <a:off x="2021277" y="5524470"/>
            <a:ext cx="1684163" cy="76953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 a Tourism Centre in Morere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E909E3-6197-3191-8862-D09A67641E44}"/>
              </a:ext>
            </a:extLst>
          </p:cNvPr>
          <p:cNvSpPr/>
          <p:nvPr/>
        </p:nvSpPr>
        <p:spPr>
          <a:xfrm>
            <a:off x="9509994" y="4716028"/>
            <a:ext cx="2122047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Increase support to our local Farmers affected by disasters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A805AF3-9D01-5833-4C87-66ED0B58E0D1}"/>
              </a:ext>
            </a:extLst>
          </p:cNvPr>
          <p:cNvSpPr/>
          <p:nvPr/>
        </p:nvSpPr>
        <p:spPr>
          <a:xfrm>
            <a:off x="7588464" y="5490567"/>
            <a:ext cx="1922930" cy="93712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Develop a Rangatahi outward bound Institute at Morere 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6A8CF39E-AB69-1E00-E184-CAC85DEEDA83}"/>
              </a:ext>
            </a:extLst>
          </p:cNvPr>
          <p:cNvSpPr/>
          <p:nvPr/>
        </p:nvSpPr>
        <p:spPr>
          <a:xfrm>
            <a:off x="9536447" y="5537350"/>
            <a:ext cx="2122047" cy="89034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Facilitate workshops for preserving food</a:t>
            </a:r>
          </a:p>
        </p:txBody>
      </p:sp>
    </p:spTree>
    <p:extLst>
      <p:ext uri="{BB962C8B-B14F-4D97-AF65-F5344CB8AC3E}">
        <p14:creationId xmlns:p14="http://schemas.microsoft.com/office/powerpoint/2010/main" val="221606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C17D3-CDC6-29AB-45E4-7360D60A2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582" y="365126"/>
            <a:ext cx="5963771" cy="448422"/>
          </a:xfrm>
        </p:spPr>
        <p:txBody>
          <a:bodyPr>
            <a:normAutofit fontScale="90000"/>
          </a:bodyPr>
          <a:lstStyle/>
          <a:p>
            <a:pPr algn="ctr"/>
            <a:r>
              <a:rPr lang="en-NZ" sz="3200" b="1" dirty="0">
                <a:solidFill>
                  <a:srgbClr val="FFFF00"/>
                </a:solidFill>
              </a:rPr>
              <a:t>WHAT OUR COMMUNITY WANT</a:t>
            </a:r>
            <a:endParaRPr lang="en-NZ" sz="3200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47C9BEDE-C439-25FC-5033-E64F79D67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429022" cy="1038645"/>
          </a:xfrm>
          <a:prstGeom prst="rect">
            <a:avLst/>
          </a:prstGeom>
        </p:spPr>
      </p:pic>
      <p:pic>
        <p:nvPicPr>
          <p:cNvPr id="5" name="Picture 4" descr="Banner">
            <a:hlinkClick r:id="rId3" tgtFrame="_blank"/>
            <a:extLst>
              <a:ext uri="{FF2B5EF4-FFF2-40B4-BE49-F238E27FC236}">
                <a16:creationId xmlns:a16="http://schemas.microsoft.com/office/drawing/2014/main" id="{54628284-5C3B-3506-C79E-22DCF01284F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037" y="0"/>
            <a:ext cx="3241963" cy="11035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614364-B38A-EF9F-BEEC-D2571F946248}"/>
              </a:ext>
            </a:extLst>
          </p:cNvPr>
          <p:cNvSpPr/>
          <p:nvPr/>
        </p:nvSpPr>
        <p:spPr>
          <a:xfrm>
            <a:off x="4939345" y="938339"/>
            <a:ext cx="2429022" cy="530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 dirty="0">
                <a:solidFill>
                  <a:srgbClr val="FFFF00"/>
                </a:solidFill>
              </a:rPr>
              <a:t>ENVIRONMENT </a:t>
            </a:r>
          </a:p>
          <a:p>
            <a:pPr algn="ctr"/>
            <a:r>
              <a:rPr lang="en-NZ" b="1" dirty="0">
                <a:solidFill>
                  <a:srgbClr val="FFFF00"/>
                </a:solidFill>
              </a:rPr>
              <a:t>5-10 YEAR STRATEGY </a:t>
            </a: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2DA6144A-FF64-47E7-DF6F-0768107D7ED7}"/>
              </a:ext>
            </a:extLst>
          </p:cNvPr>
          <p:cNvSpPr/>
          <p:nvPr/>
        </p:nvSpPr>
        <p:spPr>
          <a:xfrm>
            <a:off x="503144" y="1550892"/>
            <a:ext cx="1264023" cy="696966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RIVERS &amp; STREAMS</a:t>
            </a:r>
          </a:p>
        </p:txBody>
      </p:sp>
      <p:sp>
        <p:nvSpPr>
          <p:cNvPr id="9" name="Hexagon 8">
            <a:extLst>
              <a:ext uri="{FF2B5EF4-FFF2-40B4-BE49-F238E27FC236}">
                <a16:creationId xmlns:a16="http://schemas.microsoft.com/office/drawing/2014/main" id="{817DC1D0-1A94-9EE2-1A9C-FEEF265CBCF9}"/>
              </a:ext>
            </a:extLst>
          </p:cNvPr>
          <p:cNvSpPr/>
          <p:nvPr/>
        </p:nvSpPr>
        <p:spPr>
          <a:xfrm>
            <a:off x="2709582" y="1550891"/>
            <a:ext cx="1264023" cy="696967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NGAHERE</a:t>
            </a: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B2F8810D-B08E-6D6A-45B1-9C989877BFDB}"/>
              </a:ext>
            </a:extLst>
          </p:cNvPr>
          <p:cNvSpPr/>
          <p:nvPr/>
        </p:nvSpPr>
        <p:spPr>
          <a:xfrm>
            <a:off x="4596653" y="1636434"/>
            <a:ext cx="1337775" cy="654426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WETLANDS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4FF63D4B-84CB-886A-80D1-5CAA39CC3471}"/>
              </a:ext>
            </a:extLst>
          </p:cNvPr>
          <p:cNvSpPr/>
          <p:nvPr/>
        </p:nvSpPr>
        <p:spPr>
          <a:xfrm>
            <a:off x="6410676" y="1659068"/>
            <a:ext cx="1264023" cy="654426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FORESTRY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1E74A3E-F69A-0DB4-DEF2-49FB51C37170}"/>
              </a:ext>
            </a:extLst>
          </p:cNvPr>
          <p:cNvSpPr/>
          <p:nvPr/>
        </p:nvSpPr>
        <p:spPr>
          <a:xfrm>
            <a:off x="10104001" y="2508773"/>
            <a:ext cx="2087999" cy="9551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Employ a Community Environmental Monitoring Coordinator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CCBAB9-90A3-D878-2DB0-6BFFB854C932}"/>
              </a:ext>
            </a:extLst>
          </p:cNvPr>
          <p:cNvSpPr/>
          <p:nvPr/>
        </p:nvSpPr>
        <p:spPr>
          <a:xfrm>
            <a:off x="8122357" y="2538100"/>
            <a:ext cx="1980948" cy="8917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Provide support to our farmers environmental protection projects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2B17CDB-FA63-E007-5A0E-016D660AD215}"/>
              </a:ext>
            </a:extLst>
          </p:cNvPr>
          <p:cNvSpPr/>
          <p:nvPr/>
        </p:nvSpPr>
        <p:spPr>
          <a:xfrm>
            <a:off x="129988" y="2459976"/>
            <a:ext cx="2010334" cy="9045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Plant more natives along the rivers and streams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F67A805-1848-BA96-13E2-7B81358228FF}"/>
              </a:ext>
            </a:extLst>
          </p:cNvPr>
          <p:cNvSpPr/>
          <p:nvPr/>
        </p:nvSpPr>
        <p:spPr>
          <a:xfrm>
            <a:off x="68770" y="5432735"/>
            <a:ext cx="1965098" cy="80693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Remove all exotic trees and plant from our river environs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41C81F1-1DBF-D5C9-441D-BF9884DE1C26}"/>
              </a:ext>
            </a:extLst>
          </p:cNvPr>
          <p:cNvSpPr/>
          <p:nvPr/>
        </p:nvSpPr>
        <p:spPr>
          <a:xfrm>
            <a:off x="137135" y="3342143"/>
            <a:ext cx="2010334" cy="102938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Remove slash &amp; debris stacked along all the riverbanks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D2351E1-2C38-4D86-5F4C-5F8DA9ADC2F4}"/>
              </a:ext>
            </a:extLst>
          </p:cNvPr>
          <p:cNvSpPr/>
          <p:nvPr/>
        </p:nvSpPr>
        <p:spPr>
          <a:xfrm>
            <a:off x="129988" y="4418499"/>
            <a:ext cx="1971114" cy="10046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Upgrade Tununui Stream to prevent further erosion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D529C88-AD3A-FE12-FF4A-37FFF6FA1BC8}"/>
              </a:ext>
            </a:extLst>
          </p:cNvPr>
          <p:cNvSpPr/>
          <p:nvPr/>
        </p:nvSpPr>
        <p:spPr>
          <a:xfrm>
            <a:off x="6091719" y="3393031"/>
            <a:ext cx="2009629" cy="985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Apply a forestry clear felling restrictions and impose policy for slash removal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48EFF83-DE09-3BFB-43CB-A3D5488FE619}"/>
              </a:ext>
            </a:extLst>
          </p:cNvPr>
          <p:cNvSpPr/>
          <p:nvPr/>
        </p:nvSpPr>
        <p:spPr>
          <a:xfrm>
            <a:off x="4121107" y="3358957"/>
            <a:ext cx="1965098" cy="10254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Clean and protect our current wetlands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7AD89F2-4009-4401-A77D-E2B77C1AF29E}"/>
              </a:ext>
            </a:extLst>
          </p:cNvPr>
          <p:cNvSpPr/>
          <p:nvPr/>
        </p:nvSpPr>
        <p:spPr>
          <a:xfrm>
            <a:off x="2148165" y="3356045"/>
            <a:ext cx="1965098" cy="10700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green waste depot in Nuhaka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3005396-6CB1-2842-FC4A-786A1B724D6E}"/>
              </a:ext>
            </a:extLst>
          </p:cNvPr>
          <p:cNvSpPr/>
          <p:nvPr/>
        </p:nvSpPr>
        <p:spPr>
          <a:xfrm>
            <a:off x="6157259" y="2512053"/>
            <a:ext cx="1965098" cy="88097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Introduce a bio charcoal using forestry slash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C03DBAF-3CFC-2FE5-E153-722181A7CC66}"/>
              </a:ext>
            </a:extLst>
          </p:cNvPr>
          <p:cNvSpPr/>
          <p:nvPr/>
        </p:nvSpPr>
        <p:spPr>
          <a:xfrm>
            <a:off x="4165638" y="2503920"/>
            <a:ext cx="1965098" cy="84516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Increase our wetlands around Nuhaka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E1607AC-82F0-C8AD-118B-F82E8D9486C9}"/>
              </a:ext>
            </a:extLst>
          </p:cNvPr>
          <p:cNvSpPr/>
          <p:nvPr/>
        </p:nvSpPr>
        <p:spPr>
          <a:xfrm>
            <a:off x="2200540" y="2459976"/>
            <a:ext cx="1965098" cy="88911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Build our own local native plants nursery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8CE8C072-2C06-591D-4BA7-595E2515A6AA}"/>
              </a:ext>
            </a:extLst>
          </p:cNvPr>
          <p:cNvSpPr/>
          <p:nvPr/>
        </p:nvSpPr>
        <p:spPr>
          <a:xfrm>
            <a:off x="8150948" y="1659068"/>
            <a:ext cx="1792736" cy="654426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AGRICULTURE &amp; HORTICULTURE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57B8E1D-ECC3-B8ED-42EA-47986BD5E427}"/>
              </a:ext>
            </a:extLst>
          </p:cNvPr>
          <p:cNvSpPr/>
          <p:nvPr/>
        </p:nvSpPr>
        <p:spPr>
          <a:xfrm>
            <a:off x="4142640" y="4428081"/>
            <a:ext cx="1965098" cy="100465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Erect walkways around the village wetlands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F70BE50-D3BA-E7EB-CD0E-E2E4DA105FD4}"/>
              </a:ext>
            </a:extLst>
          </p:cNvPr>
          <p:cNvSpPr/>
          <p:nvPr/>
        </p:nvSpPr>
        <p:spPr>
          <a:xfrm>
            <a:off x="4018136" y="5433619"/>
            <a:ext cx="2112600" cy="10592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Construct spillway outlets to prevent flooding of homes around the wetlands in the village </a:t>
            </a: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99B30E5-1CE1-E1B4-B0C1-984DCB3667C0}"/>
              </a:ext>
            </a:extLst>
          </p:cNvPr>
          <p:cNvSpPr/>
          <p:nvPr/>
        </p:nvSpPr>
        <p:spPr>
          <a:xfrm>
            <a:off x="10260107" y="1662493"/>
            <a:ext cx="1734670" cy="602667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400" dirty="0"/>
              <a:t>SUSTAINABILITY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D592520-D056-D17F-AD20-1BC9A0AEEA74}"/>
              </a:ext>
            </a:extLst>
          </p:cNvPr>
          <p:cNvSpPr/>
          <p:nvPr/>
        </p:nvSpPr>
        <p:spPr>
          <a:xfrm>
            <a:off x="10111842" y="3463934"/>
            <a:ext cx="2087999" cy="9551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Establish a Energy Resource Centre for Nuhaka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8EAEACB-1885-3B58-1B0B-ABE2F60B0721}"/>
              </a:ext>
            </a:extLst>
          </p:cNvPr>
          <p:cNvSpPr/>
          <p:nvPr/>
        </p:nvSpPr>
        <p:spPr>
          <a:xfrm>
            <a:off x="8093675" y="3433695"/>
            <a:ext cx="2018167" cy="985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Provide support to our Horticulture environmental protection projects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A2B2A34-94F3-221A-3B91-5AC92CEEC82A}"/>
              </a:ext>
            </a:extLst>
          </p:cNvPr>
          <p:cNvSpPr/>
          <p:nvPr/>
        </p:nvSpPr>
        <p:spPr>
          <a:xfrm>
            <a:off x="10119683" y="4426053"/>
            <a:ext cx="2080158" cy="7885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i="1" dirty="0"/>
              <a:t>Build a free community water supply system</a:t>
            </a:r>
          </a:p>
        </p:txBody>
      </p:sp>
    </p:spTree>
    <p:extLst>
      <p:ext uri="{BB962C8B-B14F-4D97-AF65-F5344CB8AC3E}">
        <p14:creationId xmlns:p14="http://schemas.microsoft.com/office/powerpoint/2010/main" val="320321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2536</TotalTime>
  <Words>1406</Words>
  <Application>Microsoft Office PowerPoint</Application>
  <PresentationFormat>Widescreen</PresentationFormat>
  <Paragraphs>243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NUHAKA  COMMUNITY  EMERGENCY RESILIENCE PLAN AND 5-10 YEAR STRATEGY   DRAFT </vt:lpstr>
      <vt:lpstr>CONTENTS</vt:lpstr>
      <vt:lpstr>SETTING THE SCENE</vt:lpstr>
      <vt:lpstr>WHAT OUR COMMUNITY SAID</vt:lpstr>
      <vt:lpstr>COMMENTS</vt:lpstr>
      <vt:lpstr>WHAT OUR COMMUNITY WANT</vt:lpstr>
      <vt:lpstr>WHAT OUR COMMUNITY WANT</vt:lpstr>
      <vt:lpstr>WHAT OUR COMMUNITY WANT</vt:lpstr>
      <vt:lpstr>WHAT OUR COMMUNITY WANT</vt:lpstr>
      <vt:lpstr>WHAT OUR COMMUNITY WANT</vt:lpstr>
      <vt:lpstr>              THANKYOU TO PARTNERS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NUHAKA COMMUNITY</dc:title>
  <dc:creator>George Rarere</dc:creator>
  <cp:lastModifiedBy>Info Rakaipaaka</cp:lastModifiedBy>
  <cp:revision>46</cp:revision>
  <cp:lastPrinted>2024-02-23T00:27:57Z</cp:lastPrinted>
  <dcterms:created xsi:type="dcterms:W3CDTF">2024-02-19T20:18:32Z</dcterms:created>
  <dcterms:modified xsi:type="dcterms:W3CDTF">2024-02-23T07:03:24Z</dcterms:modified>
</cp:coreProperties>
</file>